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82" r:id="rId26"/>
    <p:sldId id="283" r:id="rId27"/>
    <p:sldId id="284" r:id="rId28"/>
    <p:sldId id="287" r:id="rId29"/>
    <p:sldId id="288" r:id="rId30"/>
    <p:sldId id="291" r:id="rId31"/>
    <p:sldId id="292" r:id="rId32"/>
    <p:sldId id="293" r:id="rId33"/>
    <p:sldId id="294" r:id="rId34"/>
    <p:sldId id="299" r:id="rId35"/>
    <p:sldId id="300" r:id="rId36"/>
    <p:sldId id="301" r:id="rId37"/>
    <p:sldId id="302" r:id="rId38"/>
    <p:sldId id="303" r:id="rId39"/>
    <p:sldId id="304" r:id="rId40"/>
    <p:sldId id="305" r:id="rId41"/>
    <p:sldId id="306" r:id="rId4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990"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Administrador\Mis%20documentos\MATRIZ%20MOINIQUE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Administrador\Mis%20documentos\MATRIZ%20MOINIQU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Documents%20and%20Settings\Administrador\Mis%20documentos\MATRIZ%20MOINIQU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istrador\Mis%20documentos\MATRIZ%20MOINIQU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manualLayout>
          <c:layoutTarget val="inner"/>
          <c:xMode val="edge"/>
          <c:yMode val="edge"/>
          <c:x val="0"/>
          <c:y val="5.6009115478632777E-2"/>
          <c:w val="1"/>
          <c:h val="0.94399088452136748"/>
        </c:manualLayout>
      </c:layout>
      <c:pie3DChart>
        <c:varyColors val="1"/>
        <c:ser>
          <c:idx val="0"/>
          <c:order val="0"/>
          <c:explosion val="25"/>
          <c:val>
            <c:numRef>
              <c:f>Hoja2!$H$208:$H$209</c:f>
              <c:numCache>
                <c:formatCode>0%</c:formatCode>
                <c:ptCount val="2"/>
                <c:pt idx="0">
                  <c:v>0.87000000000000077</c:v>
                </c:pt>
                <c:pt idx="1">
                  <c:v>0.13</c:v>
                </c:pt>
              </c:numCache>
            </c:numRef>
          </c:val>
        </c:ser>
      </c:pie3DChart>
    </c:plotArea>
    <c:plotVisOnly val="1"/>
  </c:chart>
  <c:spPr>
    <a:ln w="38100">
      <a:solidFill>
        <a:schemeClr val="tx2">
          <a:lumMod val="75000"/>
        </a:schemeClr>
      </a:solidFill>
    </a:ln>
    <a:effectLst>
      <a:outerShdw blurRad="63500" sx="102000" sy="102000" algn="ctr" rotWithShape="0">
        <a:prstClr val="black">
          <a:alpha val="40000"/>
        </a:prstClr>
      </a:outerShdw>
    </a:effectLst>
  </c:spPr>
  <c:txPr>
    <a:bodyPr/>
    <a:lstStyle/>
    <a:p>
      <a:pPr>
        <a:defRPr>
          <a:ln>
            <a:solidFill>
              <a:sysClr val="windowText" lastClr="000000"/>
            </a:solidFill>
          </a:ln>
        </a:defRPr>
      </a:pPr>
      <a:endParaRPr lang="es-E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val>
            <c:numRef>
              <c:f>Hoja2!$H$112:$H$114</c:f>
              <c:numCache>
                <c:formatCode>0%</c:formatCode>
                <c:ptCount val="3"/>
                <c:pt idx="0">
                  <c:v>3.0000000000000002E-2</c:v>
                </c:pt>
                <c:pt idx="1">
                  <c:v>0.87000000000000077</c:v>
                </c:pt>
                <c:pt idx="2">
                  <c:v>0.1</c:v>
                </c:pt>
              </c:numCache>
            </c:numRef>
          </c:val>
        </c:ser>
      </c:pie3D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dPt>
            <c:idx val="0"/>
            <c:spPr>
              <a:solidFill>
                <a:schemeClr val="accent5">
                  <a:lumMod val="75000"/>
                </a:schemeClr>
              </a:solidFill>
            </c:spPr>
          </c:dPt>
          <c:dPt>
            <c:idx val="1"/>
            <c:spPr>
              <a:solidFill>
                <a:srgbClr val="FFFF00"/>
              </a:solidFill>
            </c:spPr>
          </c:dPt>
          <c:val>
            <c:numRef>
              <c:f>Hoja2!$H$125:$H$127</c:f>
              <c:numCache>
                <c:formatCode>0%</c:formatCode>
                <c:ptCount val="3"/>
                <c:pt idx="0">
                  <c:v>0.70000000000000062</c:v>
                </c:pt>
                <c:pt idx="1">
                  <c:v>0.27</c:v>
                </c:pt>
                <c:pt idx="2">
                  <c:v>3.0000000000000002E-2</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manualLayout>
          <c:layoutTarget val="inner"/>
          <c:xMode val="edge"/>
          <c:yMode val="edge"/>
          <c:x val="3.0555555555555582E-2"/>
          <c:y val="5.0925561388159755E-2"/>
          <c:w val="0.81388888888889011"/>
          <c:h val="0.77777850685331185"/>
        </c:manualLayout>
      </c:layout>
      <c:pie3DChart>
        <c:varyColors val="1"/>
        <c:ser>
          <c:idx val="0"/>
          <c:order val="0"/>
          <c:explosion val="25"/>
          <c:val>
            <c:numRef>
              <c:f>Hoja2!$H$164:$H$165</c:f>
              <c:numCache>
                <c:formatCode>0%</c:formatCode>
                <c:ptCount val="2"/>
                <c:pt idx="0">
                  <c:v>0.1</c:v>
                </c:pt>
                <c:pt idx="1">
                  <c:v>0.9</c:v>
                </c:pt>
              </c:numCache>
            </c:numRef>
          </c:val>
        </c:ser>
      </c:pie3DChart>
    </c:plotArea>
    <c:plotVisOnly val="1"/>
  </c:chart>
  <c:spPr>
    <a:noFill/>
    <a:ln w="38100">
      <a:solidFill>
        <a:schemeClr val="tx2">
          <a:lumMod val="75000"/>
        </a:schemeClr>
      </a:solidFill>
    </a:ln>
    <a:effectLst>
      <a:outerShdw blurRad="50800" dist="50800" dir="5400000" algn="ctr" rotWithShape="0">
        <a:schemeClr val="bg2">
          <a:lumMod val="50000"/>
        </a:schemeClr>
      </a:outerShdw>
    </a:effectLst>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spPr>
            <a:solidFill>
              <a:srgbClr val="FF0000"/>
            </a:solidFill>
          </c:spPr>
          <c:explosion val="25"/>
          <c:dPt>
            <c:idx val="0"/>
            <c:spPr>
              <a:solidFill>
                <a:srgbClr val="92D050"/>
              </a:solidFill>
            </c:spPr>
          </c:dPt>
          <c:val>
            <c:numRef>
              <c:f>Hoja2!$H$179:$H$180</c:f>
              <c:numCache>
                <c:formatCode>0%</c:formatCode>
                <c:ptCount val="2"/>
                <c:pt idx="0">
                  <c:v>0.93</c:v>
                </c:pt>
                <c:pt idx="1">
                  <c:v>7.0000000000000021E-2</c:v>
                </c:pt>
              </c:numCache>
            </c:numRef>
          </c:val>
        </c:ser>
      </c:pie3DChart>
    </c:plotArea>
    <c:plotVisOnly val="1"/>
  </c:chart>
  <c:spPr>
    <a:ln w="38100">
      <a:solidFill>
        <a:schemeClr val="tx2">
          <a:lumMod val="75000"/>
        </a:schemeClr>
      </a:solidFill>
    </a:ln>
    <a:effectLst>
      <a:outerShdw blurRad="50800" dist="38100" dir="8100000" algn="tr" rotWithShape="0">
        <a:prstClr val="black">
          <a:alpha val="40000"/>
        </a:prstClr>
      </a:outerShdw>
    </a:effectLst>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val>
            <c:numRef>
              <c:f>Hoja2!$H$191:$H$193</c:f>
              <c:numCache>
                <c:formatCode>0%</c:formatCode>
                <c:ptCount val="3"/>
                <c:pt idx="0">
                  <c:v>0.53</c:v>
                </c:pt>
                <c:pt idx="1">
                  <c:v>0.1</c:v>
                </c:pt>
                <c:pt idx="2">
                  <c:v>0.37000000000000038</c:v>
                </c:pt>
              </c:numCache>
            </c:numRef>
          </c:val>
        </c:ser>
      </c:pie3DChart>
    </c:plotArea>
    <c:plotVisOnly val="1"/>
  </c:chart>
  <c:spPr>
    <a:ln w="38100">
      <a:solidFill>
        <a:schemeClr val="tx2">
          <a:lumMod val="75000"/>
        </a:schemeClr>
      </a:solidFill>
    </a:ln>
    <a:effectLst>
      <a:outerShdw blurRad="50800" dist="38100" dir="2700000" algn="tl" rotWithShape="0">
        <a:prstClr val="black">
          <a:alpha val="40000"/>
        </a:prstClr>
      </a:outerShdw>
    </a:effectLst>
  </c:sp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val>
            <c:numRef>
              <c:f>Hoja2!$H$200:$H$202</c:f>
              <c:numCache>
                <c:formatCode>0%</c:formatCode>
                <c:ptCount val="3"/>
                <c:pt idx="0">
                  <c:v>0.17</c:v>
                </c:pt>
                <c:pt idx="1">
                  <c:v>0.30000000000000032</c:v>
                </c:pt>
                <c:pt idx="2">
                  <c:v>0.53</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spPr>
            <a:ln>
              <a:solidFill>
                <a:sysClr val="windowText" lastClr="000000"/>
              </a:solidFill>
            </a:ln>
          </c:spPr>
          <c:explosion val="25"/>
          <c:dPt>
            <c:idx val="0"/>
            <c:spPr>
              <a:solidFill>
                <a:srgbClr val="92D050"/>
              </a:solidFill>
              <a:ln>
                <a:solidFill>
                  <a:sysClr val="windowText" lastClr="000000"/>
                </a:solidFill>
              </a:ln>
            </c:spPr>
          </c:dPt>
          <c:dPt>
            <c:idx val="1"/>
            <c:spPr>
              <a:solidFill>
                <a:srgbClr val="FF0000"/>
              </a:solidFill>
              <a:ln>
                <a:solidFill>
                  <a:sysClr val="windowText" lastClr="000000"/>
                </a:solidFill>
              </a:ln>
            </c:spPr>
          </c:dPt>
          <c:dPt>
            <c:idx val="2"/>
            <c:spPr>
              <a:solidFill>
                <a:srgbClr val="FFFF00"/>
              </a:solidFill>
              <a:ln>
                <a:solidFill>
                  <a:sysClr val="windowText" lastClr="000000"/>
                </a:solidFill>
              </a:ln>
            </c:spPr>
          </c:dPt>
          <c:val>
            <c:numRef>
              <c:f>Hoja2!$H$7:$H$9</c:f>
              <c:numCache>
                <c:formatCode>0%</c:formatCode>
                <c:ptCount val="3"/>
                <c:pt idx="0">
                  <c:v>0.8</c:v>
                </c:pt>
                <c:pt idx="1">
                  <c:v>3.0000000000000002E-2</c:v>
                </c:pt>
                <c:pt idx="2">
                  <c:v>0.17</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4"/>
          <c:dPt>
            <c:idx val="0"/>
            <c:spPr>
              <a:solidFill>
                <a:srgbClr val="FFFF00"/>
              </a:solidFill>
            </c:spPr>
          </c:dPt>
          <c:dPt>
            <c:idx val="1"/>
            <c:spPr>
              <a:solidFill>
                <a:schemeClr val="tx2">
                  <a:lumMod val="60000"/>
                  <a:lumOff val="40000"/>
                </a:schemeClr>
              </a:solidFill>
            </c:spPr>
          </c:dPt>
          <c:val>
            <c:numRef>
              <c:f>Hoja2!$H$18:$H$19</c:f>
              <c:numCache>
                <c:formatCode>0%</c:formatCode>
                <c:ptCount val="2"/>
                <c:pt idx="0">
                  <c:v>0.27</c:v>
                </c:pt>
                <c:pt idx="1">
                  <c:v>0.73000000000000065</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manualLayout>
          <c:layoutTarget val="inner"/>
          <c:xMode val="edge"/>
          <c:yMode val="edge"/>
          <c:x val="2.1728242983037351E-2"/>
          <c:y val="8.1480327930046573E-2"/>
          <c:w val="0.95654351403392535"/>
          <c:h val="0.91851967206995344"/>
        </c:manualLayout>
      </c:layout>
      <c:pie3DChart>
        <c:varyColors val="1"/>
        <c:ser>
          <c:idx val="0"/>
          <c:order val="0"/>
          <c:explosion val="25"/>
          <c:val>
            <c:numRef>
              <c:f>Hoja2!$H$28:$H$30</c:f>
              <c:numCache>
                <c:formatCode>0%</c:formatCode>
                <c:ptCount val="3"/>
                <c:pt idx="0">
                  <c:v>0.70000000000000062</c:v>
                </c:pt>
                <c:pt idx="1">
                  <c:v>0.27</c:v>
                </c:pt>
                <c:pt idx="2">
                  <c:v>3.0000000000000002E-2</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dPt>
            <c:idx val="1"/>
            <c:spPr>
              <a:solidFill>
                <a:srgbClr val="92D050"/>
              </a:solidFill>
            </c:spPr>
          </c:dPt>
          <c:dPt>
            <c:idx val="2"/>
            <c:spPr>
              <a:solidFill>
                <a:srgbClr val="FFFF00"/>
              </a:solidFill>
              <a:ln>
                <a:solidFill>
                  <a:sysClr val="windowText" lastClr="000000"/>
                </a:solidFill>
              </a:ln>
            </c:spPr>
          </c:dPt>
          <c:val>
            <c:numRef>
              <c:f>Hoja2!$H$50:$H$52</c:f>
              <c:numCache>
                <c:formatCode>0%</c:formatCode>
                <c:ptCount val="3"/>
                <c:pt idx="0">
                  <c:v>0.77000000000000091</c:v>
                </c:pt>
                <c:pt idx="1">
                  <c:v>3.0000000000000002E-2</c:v>
                </c:pt>
                <c:pt idx="2">
                  <c:v>0.2</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val>
            <c:numRef>
              <c:f>Hoja2!$H$63:$H$64</c:f>
              <c:numCache>
                <c:formatCode>0%</c:formatCode>
                <c:ptCount val="2"/>
                <c:pt idx="0">
                  <c:v>0.77000000000000091</c:v>
                </c:pt>
                <c:pt idx="1">
                  <c:v>0.23</c:v>
                </c:pt>
              </c:numCache>
            </c:numRef>
          </c:val>
        </c:ser>
      </c:pie3DChart>
    </c:plotArea>
    <c:plotVisOnly val="1"/>
  </c:chart>
  <c:spPr>
    <a:ln w="38100">
      <a:solidFill>
        <a:schemeClr val="tx2">
          <a:lumMod val="75000"/>
        </a:schemeClr>
      </a:solidFill>
    </a:ln>
    <a:effectLst>
      <a:outerShdw blurRad="50800" dist="38100" algn="l" rotWithShape="0">
        <a:prstClr val="black">
          <a:alpha val="40000"/>
        </a:prstClr>
      </a:outerShdw>
    </a:effectLst>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ES"/>
  <c:chart>
    <c:view3D>
      <c:rotX val="30"/>
      <c:perspective val="30"/>
    </c:view3D>
    <c:plotArea>
      <c:layout/>
      <c:pie3DChart>
        <c:varyColors val="1"/>
        <c:ser>
          <c:idx val="0"/>
          <c:order val="0"/>
          <c:explosion val="25"/>
          <c:dPt>
            <c:idx val="1"/>
            <c:spPr>
              <a:solidFill>
                <a:schemeClr val="accent6">
                  <a:lumMod val="75000"/>
                </a:schemeClr>
              </a:solidFill>
            </c:spPr>
          </c:dPt>
          <c:val>
            <c:numRef>
              <c:f>Hoja2!$H$88:$H$89</c:f>
              <c:numCache>
                <c:formatCode>0%</c:formatCode>
                <c:ptCount val="2"/>
                <c:pt idx="0">
                  <c:v>0.30000000000000032</c:v>
                </c:pt>
                <c:pt idx="1">
                  <c:v>0.70000000000000062</c:v>
                </c:pt>
              </c:numCache>
            </c:numRef>
          </c:val>
        </c:ser>
      </c:pie3DChart>
    </c:plotArea>
    <c:plotVisOnly val="1"/>
  </c:chart>
  <c:spPr>
    <a:ln w="38100">
      <a:solidFill>
        <a:schemeClr val="tx2">
          <a:lumMod val="75000"/>
        </a:schemeClr>
      </a:solidFill>
    </a:ln>
    <a:effectLst>
      <a:outerShdw blurRad="50800" dist="38100" dir="2700000" algn="tl" rotWithShape="0">
        <a:prstClr val="black">
          <a:alpha val="40000"/>
        </a:prstClr>
      </a:outerShdw>
    </a:effectLst>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0.34006</cdr:x>
      <cdr:y>0.08592</cdr:y>
    </cdr:from>
    <cdr:to>
      <cdr:x>0.48175</cdr:x>
      <cdr:y>0.20049</cdr:y>
    </cdr:to>
    <cdr:sp macro="" textlink="">
      <cdr:nvSpPr>
        <cdr:cNvPr id="2" name="1 Rectángulo"/>
        <cdr:cNvSpPr/>
      </cdr:nvSpPr>
      <cdr:spPr>
        <a:xfrm xmlns:a="http://schemas.openxmlformats.org/drawingml/2006/main">
          <a:off x="1714512" y="214314"/>
          <a:ext cx="714380" cy="28575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solidFill>
                <a:schemeClr val="tx1"/>
              </a:solidFill>
            </a:rPr>
            <a:t>13%</a:t>
          </a:r>
          <a:endParaRPr lang="es-ES" dirty="0">
            <a:solidFill>
              <a:schemeClr val="tx1"/>
            </a:solidFill>
          </a:endParaRPr>
        </a:p>
      </cdr:txBody>
    </cdr:sp>
  </cdr:relSizeAnchor>
  <cdr:relSizeAnchor xmlns:cdr="http://schemas.openxmlformats.org/drawingml/2006/chartDrawing">
    <cdr:from>
      <cdr:x>0.53843</cdr:x>
      <cdr:y>0.42962</cdr:y>
    </cdr:from>
    <cdr:to>
      <cdr:x>0.63761</cdr:x>
      <cdr:y>0.54419</cdr:y>
    </cdr:to>
    <cdr:sp macro="" textlink="">
      <cdr:nvSpPr>
        <cdr:cNvPr id="3" name="2 Rectángulo"/>
        <cdr:cNvSpPr/>
      </cdr:nvSpPr>
      <cdr:spPr>
        <a:xfrm xmlns:a="http://schemas.openxmlformats.org/drawingml/2006/main">
          <a:off x="2714644" y="1071570"/>
          <a:ext cx="500066" cy="285752"/>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s-ES" dirty="0" smtClean="0">
              <a:solidFill>
                <a:schemeClr val="tx1"/>
              </a:solidFill>
            </a:rPr>
            <a:t>87%</a:t>
          </a:r>
          <a:endParaRPr lang="es-ES"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0.18072</cdr:x>
      <cdr:y>0.20833</cdr:y>
    </cdr:from>
    <cdr:to>
      <cdr:x>0.33735</cdr:x>
      <cdr:y>0.3125</cdr:y>
    </cdr:to>
    <cdr:sp macro="" textlink="">
      <cdr:nvSpPr>
        <cdr:cNvPr id="2" name="1 Rectángulo"/>
        <cdr:cNvSpPr/>
      </cdr:nvSpPr>
      <cdr:spPr>
        <a:xfrm xmlns:a="http://schemas.openxmlformats.org/drawingml/2006/main">
          <a:off x="1071570" y="714380"/>
          <a:ext cx="928694" cy="35719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s-ES" sz="1400" dirty="0" smtClean="0">
              <a:solidFill>
                <a:schemeClr val="tx1"/>
              </a:solidFill>
              <a:latin typeface="+mn-lt"/>
              <a:ea typeface="+mn-ea"/>
              <a:cs typeface="+mn-cs"/>
            </a:rPr>
            <a:t>37%</a:t>
          </a:r>
          <a:endParaRPr lang="es-ES" sz="1400" dirty="0">
            <a:solidFill>
              <a:schemeClr val="tx1"/>
            </a:solidFill>
            <a:latin typeface="+mn-lt"/>
            <a:ea typeface="+mn-ea"/>
            <a:cs typeface="+mn-cs"/>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0.73563</cdr:x>
      <cdr:y>0.10638</cdr:y>
    </cdr:from>
    <cdr:to>
      <cdr:x>0.97701</cdr:x>
      <cdr:y>0.21277</cdr:y>
    </cdr:to>
    <cdr:sp macro="" textlink="">
      <cdr:nvSpPr>
        <cdr:cNvPr id="2" name="9 Rectángulo"/>
        <cdr:cNvSpPr/>
      </cdr:nvSpPr>
      <cdr:spPr>
        <a:xfrm xmlns:a="http://schemas.openxmlformats.org/drawingml/2006/main">
          <a:off x="4572032" y="357190"/>
          <a:ext cx="1500198" cy="357190"/>
        </a:xfrm>
        <a:prstGeom xmlns:a="http://schemas.openxmlformats.org/drawingml/2006/main" prst="rect">
          <a:avLst/>
        </a:prstGeom>
        <a:noFill xmlns:a="http://schemas.openxmlformats.org/drawingml/2006/main"/>
        <a:ln xmlns:a="http://schemas.openxmlformats.org/drawingml/2006/main" w="11429" cap="flat" cmpd="sng" algn="ctr">
          <a:noFill/>
          <a:prstDash val="sysDash"/>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s-ES"/>
          </a:defPPr>
          <a:lvl1pPr marL="0" algn="l" defTabSz="914400" rtl="0" eaLnBrk="1" latinLnBrk="0" hangingPunct="1">
            <a:defRPr sz="1800" kern="1200">
              <a:solidFill>
                <a:sysClr val="window" lastClr="FFFFFF"/>
              </a:solidFill>
              <a:latin typeface="Georgia"/>
            </a:defRPr>
          </a:lvl1pPr>
          <a:lvl2pPr marL="457200" algn="l" defTabSz="914400" rtl="0" eaLnBrk="1" latinLnBrk="0" hangingPunct="1">
            <a:defRPr sz="1800" kern="1200">
              <a:solidFill>
                <a:sysClr val="window" lastClr="FFFFFF"/>
              </a:solidFill>
              <a:latin typeface="Georgia"/>
            </a:defRPr>
          </a:lvl2pPr>
          <a:lvl3pPr marL="914400" algn="l" defTabSz="914400" rtl="0" eaLnBrk="1" latinLnBrk="0" hangingPunct="1">
            <a:defRPr sz="1800" kern="1200">
              <a:solidFill>
                <a:sysClr val="window" lastClr="FFFFFF"/>
              </a:solidFill>
              <a:latin typeface="Georgia"/>
            </a:defRPr>
          </a:lvl3pPr>
          <a:lvl4pPr marL="1371600" algn="l" defTabSz="914400" rtl="0" eaLnBrk="1" latinLnBrk="0" hangingPunct="1">
            <a:defRPr sz="1800" kern="1200">
              <a:solidFill>
                <a:sysClr val="window" lastClr="FFFFFF"/>
              </a:solidFill>
              <a:latin typeface="Georgia"/>
            </a:defRPr>
          </a:lvl4pPr>
          <a:lvl5pPr marL="1828800" algn="l" defTabSz="914400" rtl="0" eaLnBrk="1" latinLnBrk="0" hangingPunct="1">
            <a:defRPr sz="1800" kern="1200">
              <a:solidFill>
                <a:sysClr val="window" lastClr="FFFFFF"/>
              </a:solidFill>
              <a:latin typeface="Georgia"/>
            </a:defRPr>
          </a:lvl5pPr>
          <a:lvl6pPr marL="2286000" algn="l" defTabSz="914400" rtl="0" eaLnBrk="1" latinLnBrk="0" hangingPunct="1">
            <a:defRPr sz="1800" kern="1200">
              <a:solidFill>
                <a:sysClr val="window" lastClr="FFFFFF"/>
              </a:solidFill>
              <a:latin typeface="Georgia"/>
            </a:defRPr>
          </a:lvl6pPr>
          <a:lvl7pPr marL="2743200" algn="l" defTabSz="914400" rtl="0" eaLnBrk="1" latinLnBrk="0" hangingPunct="1">
            <a:defRPr sz="1800" kern="1200">
              <a:solidFill>
                <a:sysClr val="window" lastClr="FFFFFF"/>
              </a:solidFill>
              <a:latin typeface="Georgia"/>
            </a:defRPr>
          </a:lvl7pPr>
          <a:lvl8pPr marL="3200400" algn="l" defTabSz="914400" rtl="0" eaLnBrk="1" latinLnBrk="0" hangingPunct="1">
            <a:defRPr sz="1800" kern="1200">
              <a:solidFill>
                <a:sysClr val="window" lastClr="FFFFFF"/>
              </a:solidFill>
              <a:latin typeface="Georgia"/>
            </a:defRPr>
          </a:lvl8pPr>
          <a:lvl9pPr marL="3657600" algn="l" defTabSz="914400" rtl="0" eaLnBrk="1" latinLnBrk="0" hangingPunct="1">
            <a:defRPr sz="1800" kern="1200">
              <a:solidFill>
                <a:sysClr val="window" lastClr="FFFFFF"/>
              </a:solidFill>
              <a:latin typeface="Georgia"/>
            </a:defRPr>
          </a:lvl9pPr>
        </a:lstStyle>
        <a:p xmlns:a="http://schemas.openxmlformats.org/drawingml/2006/main">
          <a:pPr algn="ctr"/>
          <a:r>
            <a:rPr lang="es-ES" sz="1400" dirty="0" smtClean="0">
              <a:solidFill>
                <a:sysClr val="windowText" lastClr="000000"/>
              </a:solidFill>
            </a:rPr>
            <a:t>Profesional</a:t>
          </a:r>
          <a:endParaRPr lang="es-ES" sz="1400" dirty="0">
            <a:solidFill>
              <a:sysClr val="windowText" lastClr="00000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A7453D2-1343-4C2A-91F0-9B2AC849F34B}" type="slidenum">
              <a:rPr lang="es-ES" smtClean="0"/>
              <a:pPr/>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A7453D2-1343-4C2A-91F0-9B2AC849F34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4A7453D2-1343-4C2A-91F0-9B2AC849F34B}" type="slidenum">
              <a:rPr lang="es-ES" smtClean="0"/>
              <a:pPr/>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4A7453D2-1343-4C2A-91F0-9B2AC849F34B}" type="slidenum">
              <a:rPr lang="es-ES" smtClean="0"/>
              <a:pPr/>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A7453D2-1343-4C2A-91F0-9B2AC849F34B}" type="slidenum">
              <a:rPr lang="es-ES" smtClean="0"/>
              <a:pPr/>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851943F6-4EE3-4E6A-8ACA-073600DAF7A8}" type="datetimeFigureOut">
              <a:rPr lang="es-ES" smtClean="0"/>
              <a:pPr/>
              <a:t>05/08/2010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A7453D2-1343-4C2A-91F0-9B2AC849F34B}" type="slidenum">
              <a:rPr lang="es-ES" smtClean="0"/>
              <a:pPr/>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4A7453D2-1343-4C2A-91F0-9B2AC849F34B}" type="slidenum">
              <a:rPr lang="es-ES" smtClean="0"/>
              <a:pPr/>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4A7453D2-1343-4C2A-91F0-9B2AC849F34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4A7453D2-1343-4C2A-91F0-9B2AC849F34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A7453D2-1343-4C2A-91F0-9B2AC849F34B}" type="slidenum">
              <a:rPr lang="es-ES" smtClean="0"/>
              <a:pPr/>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851943F6-4EE3-4E6A-8ACA-073600DAF7A8}" type="datetimeFigureOut">
              <a:rPr lang="es-ES" smtClean="0"/>
              <a:pPr/>
              <a:t>05/08/2010</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4A7453D2-1343-4C2A-91F0-9B2AC849F34B}" type="slidenum">
              <a:rPr lang="es-ES" smtClean="0"/>
              <a:pPr/>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851943F6-4EE3-4E6A-8ACA-073600DAF7A8}" type="datetimeFigureOut">
              <a:rPr lang="es-ES" smtClean="0"/>
              <a:pPr/>
              <a:t>05/08/2010</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51943F6-4EE3-4E6A-8ACA-073600DAF7A8}" type="datetimeFigureOut">
              <a:rPr lang="es-ES" smtClean="0"/>
              <a:pPr/>
              <a:t>05/08/2010</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A7453D2-1343-4C2A-91F0-9B2AC849F34B}" type="slidenum">
              <a:rPr lang="es-ES" smtClean="0"/>
              <a:pPr/>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28596" y="285728"/>
            <a:ext cx="8135937" cy="6801862"/>
          </a:xfrm>
          <a:prstGeom prst="rect">
            <a:avLst/>
          </a:prstGeom>
          <a:noFill/>
          <a:ln w="9525">
            <a:noFill/>
            <a:miter lim="800000"/>
            <a:headEnd/>
            <a:tailEnd/>
          </a:ln>
          <a:effectLst/>
        </p:spPr>
        <p:txBody>
          <a:bodyPr wrap="square">
            <a:spAutoFit/>
          </a:bodyPr>
          <a:lstStyle/>
          <a:p>
            <a:pPr algn="ctr"/>
            <a:r>
              <a:rPr lang="es-ES" sz="3200" dirty="0">
                <a:latin typeface="Arial" charset="0"/>
              </a:rPr>
              <a:t>UNIVERSIDAD NACIONAL DE CUYO</a:t>
            </a:r>
          </a:p>
          <a:p>
            <a:pPr algn="ctr"/>
            <a:r>
              <a:rPr lang="es-ES" sz="3200" dirty="0">
                <a:latin typeface="Arial" charset="0"/>
              </a:rPr>
              <a:t>FACULTAD DE CIENCIAS MÉDICAS</a:t>
            </a:r>
          </a:p>
          <a:p>
            <a:pPr algn="ctr"/>
            <a:endParaRPr lang="es-ES" sz="2400" b="1" dirty="0">
              <a:latin typeface="Arial" charset="0"/>
            </a:endParaRPr>
          </a:p>
          <a:p>
            <a:pPr algn="ctr"/>
            <a:r>
              <a:rPr lang="es-ES" sz="2400" b="1" dirty="0">
                <a:latin typeface="Arial" charset="0"/>
              </a:rPr>
              <a:t>ESCUELA DE </a:t>
            </a:r>
            <a:r>
              <a:rPr lang="es-ES" sz="2400" b="1" dirty="0" smtClean="0">
                <a:latin typeface="Arial" charset="0"/>
              </a:rPr>
              <a:t>ENFERMERÍA</a:t>
            </a:r>
          </a:p>
          <a:p>
            <a:pPr algn="ctr"/>
            <a:endParaRPr lang="es-ES" sz="2400" b="1" dirty="0">
              <a:latin typeface="Arial" charset="0"/>
            </a:endParaRPr>
          </a:p>
          <a:p>
            <a:pPr algn="ctr"/>
            <a:endParaRPr lang="es-ES" sz="2400" dirty="0">
              <a:latin typeface="Arial" charset="0"/>
            </a:endParaRPr>
          </a:p>
          <a:p>
            <a:pPr algn="ctr"/>
            <a:endParaRPr lang="es-ES" sz="2400" b="1" dirty="0">
              <a:latin typeface="Arial" charset="0"/>
            </a:endParaRPr>
          </a:p>
          <a:p>
            <a:pPr algn="ctr"/>
            <a:endParaRPr lang="es-ES" sz="2800" b="1" dirty="0">
              <a:solidFill>
                <a:srgbClr val="FFFF66"/>
              </a:solidFill>
              <a:latin typeface="Arial" charset="0"/>
            </a:endParaRPr>
          </a:p>
          <a:p>
            <a:pPr algn="ctr"/>
            <a:endParaRPr lang="es-ES" sz="2800" b="1" dirty="0" smtClean="0">
              <a:solidFill>
                <a:srgbClr val="FFFF66"/>
              </a:solidFill>
              <a:latin typeface="Arial" charset="0"/>
            </a:endParaRPr>
          </a:p>
          <a:p>
            <a:pPr algn="ctr"/>
            <a:endParaRPr lang="es-ES" sz="2800" b="1" dirty="0">
              <a:solidFill>
                <a:srgbClr val="FFFF66"/>
              </a:solidFill>
              <a:latin typeface="Arial" charset="0"/>
            </a:endParaRPr>
          </a:p>
          <a:p>
            <a:pPr algn="ctr"/>
            <a:endParaRPr lang="es-ES" sz="2800" dirty="0" smtClean="0">
              <a:latin typeface="Arial" charset="0"/>
            </a:endParaRPr>
          </a:p>
          <a:p>
            <a:pPr algn="ctr"/>
            <a:r>
              <a:rPr lang="es-ES" sz="2800" dirty="0" smtClean="0">
                <a:latin typeface="Arial" charset="0"/>
              </a:rPr>
              <a:t>LICENCIATURA EN ENFERMERÍA</a:t>
            </a:r>
          </a:p>
          <a:p>
            <a:pPr algn="ctr"/>
            <a:r>
              <a:rPr lang="es-ES" sz="2800" dirty="0" smtClean="0">
                <a:latin typeface="Arial" charset="0"/>
              </a:rPr>
              <a:t>SEDE CRUZ ROJA SAN RAFAEL</a:t>
            </a:r>
            <a:endParaRPr lang="es-ES_tradnl" sz="2800" dirty="0" smtClean="0">
              <a:latin typeface="Arial" charset="0"/>
            </a:endParaRPr>
          </a:p>
          <a:p>
            <a:pPr algn="ctr"/>
            <a:endParaRPr lang="es-ES" sz="2800" b="1" dirty="0">
              <a:solidFill>
                <a:srgbClr val="FFFF66"/>
              </a:solidFill>
              <a:latin typeface="Arial" charset="0"/>
            </a:endParaRPr>
          </a:p>
          <a:p>
            <a:pPr algn="ctr"/>
            <a:endParaRPr lang="es-ES" sz="2800" b="1" dirty="0">
              <a:solidFill>
                <a:srgbClr val="FFFF66"/>
              </a:solidFill>
              <a:latin typeface="Arial" charset="0"/>
            </a:endParaRPr>
          </a:p>
          <a:p>
            <a:pPr algn="ctr"/>
            <a:endParaRPr lang="es-ES_tradnl" sz="2800" dirty="0">
              <a:latin typeface="Arial" charset="0"/>
            </a:endParaRPr>
          </a:p>
        </p:txBody>
      </p:sp>
      <p:graphicFrame>
        <p:nvGraphicFramePr>
          <p:cNvPr id="1026" name="Object 2"/>
          <p:cNvGraphicFramePr>
            <a:graphicFrameLocks noChangeAspect="1"/>
          </p:cNvGraphicFramePr>
          <p:nvPr/>
        </p:nvGraphicFramePr>
        <p:xfrm>
          <a:off x="3857620" y="2714620"/>
          <a:ext cx="1458913" cy="1584325"/>
        </p:xfrm>
        <a:graphic>
          <a:graphicData uri="http://schemas.openxmlformats.org/presentationml/2006/ole">
            <p:oleObj spid="_x0000_s1026" name="Imagen" r:id="rId3" imgW="591312" imgH="676656" progId="Word.Picture.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4973786"/>
          </a:xfrm>
        </p:spPr>
        <p:txBody>
          <a:bodyPr>
            <a:normAutofit fontScale="47500" lnSpcReduction="20000"/>
          </a:bodyPr>
          <a:lstStyle/>
          <a:p>
            <a:r>
              <a:rPr lang="es-ES" b="1" dirty="0" smtClean="0"/>
              <a:t>¿Acompaña al familiar y al moribundo para que asimile esta última etapa?</a:t>
            </a:r>
          </a:p>
          <a:p>
            <a:endParaRPr lang="es-ES" dirty="0" smtClean="0"/>
          </a:p>
          <a:p>
            <a:r>
              <a:rPr lang="es-ES" b="1" dirty="0" smtClean="0"/>
              <a:t>	SI			NO</a:t>
            </a:r>
            <a:endParaRPr lang="es-ES" dirty="0" smtClean="0"/>
          </a:p>
          <a:p>
            <a:r>
              <a:rPr lang="es-ES" b="1" dirty="0" smtClean="0"/>
              <a:t> </a:t>
            </a:r>
            <a:endParaRPr lang="es-ES" dirty="0" smtClean="0"/>
          </a:p>
          <a:p>
            <a:r>
              <a:rPr lang="es-ES" b="1" dirty="0" smtClean="0"/>
              <a:t>¿Cuándo se produce este desenlace ¿Usted queda con una sensación desagradable por mucho tiempo?</a:t>
            </a:r>
          </a:p>
          <a:p>
            <a:endParaRPr lang="es-ES" dirty="0" smtClean="0"/>
          </a:p>
          <a:p>
            <a:r>
              <a:rPr lang="es-ES" b="1" dirty="0" smtClean="0"/>
              <a:t>	SI			NO</a:t>
            </a:r>
            <a:endParaRPr lang="es-ES" dirty="0" smtClean="0"/>
          </a:p>
          <a:p>
            <a:r>
              <a:rPr lang="es-ES" b="1" dirty="0" smtClean="0"/>
              <a:t> </a:t>
            </a:r>
            <a:endParaRPr lang="es-ES" dirty="0" smtClean="0"/>
          </a:p>
          <a:p>
            <a:r>
              <a:rPr lang="es-ES" b="1" dirty="0" smtClean="0"/>
              <a:t>¿Se hacen comentarios sobre la muerte del paciente entre sus compañeros?</a:t>
            </a:r>
          </a:p>
          <a:p>
            <a:endParaRPr lang="es-ES" dirty="0" smtClean="0"/>
          </a:p>
          <a:p>
            <a:r>
              <a:rPr lang="es-ES" b="1" dirty="0" smtClean="0"/>
              <a:t>	SI			NO</a:t>
            </a:r>
            <a:endParaRPr lang="es-ES" dirty="0" smtClean="0"/>
          </a:p>
          <a:p>
            <a:r>
              <a:rPr lang="es-ES" b="1" dirty="0" smtClean="0"/>
              <a:t> </a:t>
            </a:r>
            <a:endParaRPr lang="es-ES" dirty="0" smtClean="0"/>
          </a:p>
          <a:p>
            <a:r>
              <a:rPr lang="es-ES" b="1" dirty="0" smtClean="0"/>
              <a:t>¿Conoce si existe algún protocolo dentro del área de salud para actuar frente al proceso de la muerte?</a:t>
            </a:r>
          </a:p>
          <a:p>
            <a:endParaRPr lang="es-ES" dirty="0" smtClean="0"/>
          </a:p>
          <a:p>
            <a:r>
              <a:rPr lang="es-ES" b="1" dirty="0" smtClean="0"/>
              <a:t>	SI			NO</a:t>
            </a:r>
            <a:endParaRPr lang="es-ES" dirty="0" smtClean="0"/>
          </a:p>
          <a:p>
            <a:r>
              <a:rPr lang="es-ES" b="1" dirty="0" smtClean="0"/>
              <a:t> </a:t>
            </a:r>
            <a:endParaRPr lang="es-ES" dirty="0" smtClean="0"/>
          </a:p>
          <a:p>
            <a:r>
              <a:rPr lang="es-ES" b="1" dirty="0" smtClean="0"/>
              <a:t>¿Sería beneficioso para usted participar en talleres de capacitación para enfrentar la muerte de un paciente?</a:t>
            </a:r>
            <a:endParaRPr lang="es-ES" dirty="0" smtClean="0"/>
          </a:p>
          <a:p>
            <a:r>
              <a:rPr lang="es-ES" b="1" dirty="0" smtClean="0"/>
              <a:t> </a:t>
            </a:r>
            <a:endParaRPr lang="es-ES" dirty="0" smtClean="0"/>
          </a:p>
          <a:p>
            <a:r>
              <a:rPr lang="es-ES" b="1" dirty="0" smtClean="0"/>
              <a:t>	SI			NO</a:t>
            </a:r>
            <a:endParaRPr lang="es-ES" dirty="0" smtClean="0"/>
          </a:p>
          <a:p>
            <a:r>
              <a:rPr lang="es-ES" b="1" dirty="0" smtClean="0"/>
              <a:t> </a:t>
            </a:r>
            <a:endParaRPr lang="es-ES" dirty="0" smtClean="0"/>
          </a:p>
          <a:p>
            <a:r>
              <a:rPr lang="es-ES" b="1" dirty="0" smtClean="0"/>
              <a:t> </a:t>
            </a:r>
            <a:endParaRPr lang="es-ES" dirty="0" smtClean="0"/>
          </a:p>
          <a:p>
            <a:pPr>
              <a:buNone/>
            </a:pPr>
            <a:endParaRPr lang="es-ES" dirty="0"/>
          </a:p>
        </p:txBody>
      </p:sp>
      <p:grpSp>
        <p:nvGrpSpPr>
          <p:cNvPr id="14" name="13 Grupo"/>
          <p:cNvGrpSpPr/>
          <p:nvPr/>
        </p:nvGrpSpPr>
        <p:grpSpPr>
          <a:xfrm>
            <a:off x="2357422" y="1928802"/>
            <a:ext cx="2857520" cy="3857652"/>
            <a:chOff x="2357422" y="1928802"/>
            <a:chExt cx="2857520" cy="3857652"/>
          </a:xfrm>
        </p:grpSpPr>
        <p:sp>
          <p:nvSpPr>
            <p:cNvPr id="4" name="3 Rectángulo"/>
            <p:cNvSpPr/>
            <p:nvPr/>
          </p:nvSpPr>
          <p:spPr>
            <a:xfrm>
              <a:off x="2357422" y="1928802"/>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4929190" y="1928802"/>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357422" y="285749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4929190" y="285749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2428860" y="364331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4929190" y="364331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a:off x="2428860" y="457200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p:cNvSpPr/>
            <p:nvPr/>
          </p:nvSpPr>
          <p:spPr>
            <a:xfrm>
              <a:off x="4929190" y="457200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a:off x="2428860" y="5572140"/>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4929190" y="5572140"/>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lnSpcReduction="10000"/>
          </a:bodyPr>
          <a:lstStyle/>
          <a:p>
            <a:r>
              <a:rPr lang="es-ES" sz="1300" b="1" dirty="0" smtClean="0"/>
              <a:t>¿Tiene la posibilidad de acompañar al médico cuando informa a los familiares   un </a:t>
            </a:r>
            <a:r>
              <a:rPr lang="es-ES" sz="1300" b="1" dirty="0" err="1" smtClean="0"/>
              <a:t>obito</a:t>
            </a:r>
            <a:r>
              <a:rPr lang="es-ES" sz="1300" b="1" dirty="0" smtClean="0"/>
              <a:t>?</a:t>
            </a:r>
          </a:p>
          <a:p>
            <a:endParaRPr lang="es-ES" sz="1300" dirty="0" smtClean="0"/>
          </a:p>
          <a:p>
            <a:r>
              <a:rPr lang="es-ES" sz="1300" b="1" dirty="0" smtClean="0"/>
              <a:t>	SI			NO</a:t>
            </a:r>
            <a:endParaRPr lang="es-ES" sz="1300" dirty="0" smtClean="0"/>
          </a:p>
          <a:p>
            <a:r>
              <a:rPr lang="es-ES" sz="1300" b="1" dirty="0" smtClean="0"/>
              <a:t> </a:t>
            </a:r>
            <a:endParaRPr lang="es-ES" sz="1300" dirty="0" smtClean="0"/>
          </a:p>
          <a:p>
            <a:r>
              <a:rPr lang="es-ES" sz="1300" b="1" dirty="0" smtClean="0"/>
              <a:t>¿En su vida profesional ha recibido capacitación referida al proceso de la muerte?</a:t>
            </a:r>
          </a:p>
          <a:p>
            <a:endParaRPr lang="es-ES" sz="1300" dirty="0" smtClean="0"/>
          </a:p>
          <a:p>
            <a:r>
              <a:rPr lang="es-ES" sz="1300" b="1" dirty="0" smtClean="0"/>
              <a:t>	SI			NO</a:t>
            </a:r>
            <a:endParaRPr lang="es-ES" sz="1300" dirty="0" smtClean="0"/>
          </a:p>
          <a:p>
            <a:r>
              <a:rPr lang="es-ES" sz="1300" b="1" dirty="0" smtClean="0"/>
              <a:t> </a:t>
            </a:r>
            <a:endParaRPr lang="es-ES" sz="1300" dirty="0" smtClean="0"/>
          </a:p>
          <a:p>
            <a:r>
              <a:rPr lang="es-ES" sz="1300" b="1" dirty="0" smtClean="0"/>
              <a:t>¿Considera que el proceso de la muerte afecta su rendimiento profesional?</a:t>
            </a:r>
          </a:p>
          <a:p>
            <a:endParaRPr lang="es-ES" sz="1300" dirty="0" smtClean="0"/>
          </a:p>
          <a:p>
            <a:r>
              <a:rPr lang="es-ES" sz="1300" b="1" dirty="0" smtClean="0"/>
              <a:t>	SI			NO </a:t>
            </a:r>
            <a:endParaRPr lang="es-ES" sz="1300" dirty="0" smtClean="0"/>
          </a:p>
          <a:p>
            <a:r>
              <a:rPr lang="es-ES" sz="1300" b="1" dirty="0" smtClean="0"/>
              <a:t>En su grupo ¿Todos son afectados de la misma manera?</a:t>
            </a:r>
          </a:p>
          <a:p>
            <a:endParaRPr lang="es-ES" sz="1300" dirty="0" smtClean="0"/>
          </a:p>
          <a:p>
            <a:r>
              <a:rPr lang="es-ES" sz="1300" b="1" dirty="0" smtClean="0"/>
              <a:t>	SI			NO</a:t>
            </a:r>
            <a:endParaRPr lang="es-ES" sz="1300" dirty="0" smtClean="0"/>
          </a:p>
          <a:p>
            <a:r>
              <a:rPr lang="es-ES" sz="1300" b="1" dirty="0" smtClean="0"/>
              <a:t> </a:t>
            </a:r>
            <a:endParaRPr lang="es-ES" sz="1300" dirty="0" smtClean="0"/>
          </a:p>
          <a:p>
            <a:r>
              <a:rPr lang="es-ES" sz="1300" b="1" dirty="0" smtClean="0"/>
              <a:t>Por que:…………………………………………………………………………………………………………………..</a:t>
            </a:r>
            <a:endParaRPr lang="es-ES" sz="1300" dirty="0" smtClean="0"/>
          </a:p>
          <a:p>
            <a:r>
              <a:rPr lang="es-ES" sz="1300" b="1" dirty="0" smtClean="0"/>
              <a:t> </a:t>
            </a:r>
            <a:endParaRPr lang="es-ES" sz="1300" dirty="0" smtClean="0"/>
          </a:p>
          <a:p>
            <a:r>
              <a:rPr lang="es-ES" sz="1300" b="1" dirty="0" smtClean="0"/>
              <a:t>¿Cuándo un paciente muere, usted es afectado?</a:t>
            </a:r>
          </a:p>
          <a:p>
            <a:endParaRPr lang="es-ES" sz="1300" dirty="0" smtClean="0"/>
          </a:p>
          <a:p>
            <a:r>
              <a:rPr lang="es-ES" sz="1300" b="1" dirty="0" smtClean="0"/>
              <a:t>	 Física			Psíquicamente</a:t>
            </a:r>
            <a:endParaRPr lang="es-ES" sz="1300" dirty="0" smtClean="0"/>
          </a:p>
          <a:p>
            <a:endParaRPr lang="es-ES" dirty="0"/>
          </a:p>
        </p:txBody>
      </p:sp>
      <p:sp>
        <p:nvSpPr>
          <p:cNvPr id="4" name="3 Rectángulo"/>
          <p:cNvSpPr/>
          <p:nvPr/>
        </p:nvSpPr>
        <p:spPr>
          <a:xfrm>
            <a:off x="2143108" y="2000240"/>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4" name="13 Grupo"/>
          <p:cNvGrpSpPr/>
          <p:nvPr/>
        </p:nvGrpSpPr>
        <p:grpSpPr>
          <a:xfrm>
            <a:off x="2000232" y="2000240"/>
            <a:ext cx="3714776" cy="3929090"/>
            <a:chOff x="2000232" y="2000240"/>
            <a:chExt cx="3714776" cy="3929090"/>
          </a:xfrm>
        </p:grpSpPr>
        <p:sp>
          <p:nvSpPr>
            <p:cNvPr id="5" name="4 Rectángulo"/>
            <p:cNvSpPr/>
            <p:nvPr/>
          </p:nvSpPr>
          <p:spPr>
            <a:xfrm>
              <a:off x="4643438" y="2000240"/>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2143108" y="285749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4643438" y="285749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2143108" y="364331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4643438" y="3714752"/>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a:off x="2143108" y="435769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p:cNvSpPr/>
            <p:nvPr/>
          </p:nvSpPr>
          <p:spPr>
            <a:xfrm>
              <a:off x="4643438" y="435769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a:off x="2000232" y="571501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5429256" y="571501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14290"/>
            <a:ext cx="8534400" cy="758952"/>
          </a:xfrm>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7" name="6 Marcador de contenido"/>
          <p:cNvSpPr>
            <a:spLocks noGrp="1"/>
          </p:cNvSpPr>
          <p:nvPr>
            <p:ph sz="quarter" idx="1"/>
          </p:nvPr>
        </p:nvSpPr>
        <p:spPr>
          <a:xfrm>
            <a:off x="357158" y="1714488"/>
            <a:ext cx="8503920" cy="928694"/>
          </a:xfrm>
        </p:spPr>
        <p:txBody>
          <a:bodyPr>
            <a:normAutofit lnSpcReduction="10000"/>
          </a:bodyPr>
          <a:lstStyle/>
          <a:p>
            <a:pPr algn="ctr">
              <a:buNone/>
            </a:pPr>
            <a:r>
              <a:rPr lang="es-ES" dirty="0" smtClean="0">
                <a:latin typeface="Arial Narrow" pitchFamily="34" charset="0"/>
              </a:rPr>
              <a:t>Distribución según sexo</a:t>
            </a:r>
          </a:p>
          <a:p>
            <a:pPr algn="ctr">
              <a:buNone/>
            </a:pPr>
            <a:r>
              <a:rPr lang="es-ES" dirty="0" smtClean="0">
                <a:latin typeface="Arial Narrow" pitchFamily="34" charset="0"/>
              </a:rPr>
              <a:t>Tabla</a:t>
            </a:r>
          </a:p>
          <a:p>
            <a:pPr algn="ctr">
              <a:buNone/>
            </a:pPr>
            <a:endParaRPr lang="es-ES" dirty="0" smtClean="0"/>
          </a:p>
          <a:p>
            <a:pPr fontAlgn="t"/>
            <a:endParaRPr lang="es-ES" dirty="0" smtClean="0"/>
          </a:p>
          <a:p>
            <a:pPr fontAlgn="t"/>
            <a:endParaRPr lang="es-ES" dirty="0" smtClean="0"/>
          </a:p>
          <a:p>
            <a:pPr fontAlgn="t"/>
            <a:endParaRPr lang="es-ES" dirty="0" smtClean="0"/>
          </a:p>
          <a:p>
            <a:pPr fontAlgn="t"/>
            <a:endParaRPr lang="es-ES" dirty="0" smtClean="0"/>
          </a:p>
          <a:p>
            <a:pPr fontAlgn="t"/>
            <a:endParaRPr lang="es-ES" dirty="0" smtClean="0"/>
          </a:p>
          <a:p>
            <a:pPr algn="ctr">
              <a:buNone/>
            </a:pPr>
            <a:endParaRPr lang="es-ES" dirty="0"/>
          </a:p>
        </p:txBody>
      </p:sp>
      <p:graphicFrame>
        <p:nvGraphicFramePr>
          <p:cNvPr id="10" name="9 Tabla"/>
          <p:cNvGraphicFramePr>
            <a:graphicFrameLocks noGrp="1"/>
          </p:cNvGraphicFramePr>
          <p:nvPr/>
        </p:nvGraphicFramePr>
        <p:xfrm>
          <a:off x="1357292" y="2928934"/>
          <a:ext cx="6381750" cy="2291080"/>
        </p:xfrm>
        <a:graphic>
          <a:graphicData uri="http://schemas.openxmlformats.org/drawingml/2006/table">
            <a:tbl>
              <a:tblPr firstRow="1" bandRow="1">
                <a:tableStyleId>{5C22544A-7EE6-4342-B048-85BDC9FD1C3A}</a:tableStyleId>
              </a:tblPr>
              <a:tblGrid>
                <a:gridCol w="1276350"/>
                <a:gridCol w="1276350"/>
                <a:gridCol w="1276350"/>
                <a:gridCol w="1276350"/>
                <a:gridCol w="1276350"/>
              </a:tblGrid>
              <a:tr h="370840">
                <a:tc>
                  <a:txBody>
                    <a:bodyPr/>
                    <a:lstStyle/>
                    <a:p>
                      <a:r>
                        <a:rPr lang="es-ES" dirty="0" smtClean="0"/>
                        <a:t>SEXO</a:t>
                      </a:r>
                      <a:endParaRPr lang="es-ES" dirty="0"/>
                    </a:p>
                  </a:txBody>
                  <a:tcPr/>
                </a:tc>
                <a:tc>
                  <a:txBody>
                    <a:bodyPr/>
                    <a:lstStyle/>
                    <a:p>
                      <a:r>
                        <a:rPr lang="es-ES" dirty="0" smtClean="0"/>
                        <a:t>F A.</a:t>
                      </a:r>
                      <a:endParaRPr lang="es-ES" dirty="0"/>
                    </a:p>
                  </a:txBody>
                  <a:tcPr/>
                </a:tc>
                <a:tc>
                  <a:txBody>
                    <a:bodyPr/>
                    <a:lstStyle/>
                    <a:p>
                      <a:r>
                        <a:rPr lang="es-ES" dirty="0" smtClean="0"/>
                        <a:t>F AC.</a:t>
                      </a:r>
                      <a:endParaRPr lang="es-ES" dirty="0"/>
                    </a:p>
                  </a:txBody>
                  <a:tcPr/>
                </a:tc>
                <a:tc>
                  <a:txBody>
                    <a:bodyPr/>
                    <a:lstStyle/>
                    <a:p>
                      <a:r>
                        <a:rPr lang="es-ES" dirty="0" smtClean="0"/>
                        <a:t>F R.</a:t>
                      </a:r>
                      <a:endParaRPr lang="es-ES" dirty="0"/>
                    </a:p>
                  </a:txBody>
                  <a:tcPr/>
                </a:tc>
                <a:tc>
                  <a:txBody>
                    <a:bodyPr/>
                    <a:lstStyle/>
                    <a:p>
                      <a:r>
                        <a:rPr lang="es-ES" dirty="0" smtClean="0"/>
                        <a:t>F %</a:t>
                      </a:r>
                      <a:endParaRPr lang="es-ES" dirty="0"/>
                    </a:p>
                  </a:txBody>
                  <a:tcPr/>
                </a:tc>
              </a:tr>
              <a:tr h="370840">
                <a:tc>
                  <a:txBody>
                    <a:bodyPr/>
                    <a:lstStyle/>
                    <a:p>
                      <a:endParaRPr lang="es-ES" dirty="0" smtClean="0"/>
                    </a:p>
                    <a:p>
                      <a:r>
                        <a:rPr lang="es-ES" dirty="0" smtClean="0"/>
                        <a:t>Masculino</a:t>
                      </a:r>
                      <a:endParaRPr lang="es-ES" dirty="0"/>
                    </a:p>
                  </a:txBody>
                  <a:tcPr/>
                </a:tc>
                <a:tc>
                  <a:txBody>
                    <a:bodyPr/>
                    <a:lstStyle/>
                    <a:p>
                      <a:pPr algn="ctr"/>
                      <a:endParaRPr lang="es-ES" dirty="0" smtClean="0"/>
                    </a:p>
                    <a:p>
                      <a:pPr algn="ctr"/>
                      <a:r>
                        <a:rPr lang="es-ES" dirty="0" smtClean="0"/>
                        <a:t>4</a:t>
                      </a:r>
                      <a:endParaRPr lang="es-ES" dirty="0"/>
                    </a:p>
                  </a:txBody>
                  <a:tcPr/>
                </a:tc>
                <a:tc>
                  <a:txBody>
                    <a:bodyPr/>
                    <a:lstStyle/>
                    <a:p>
                      <a:pPr algn="ctr"/>
                      <a:endParaRPr lang="es-ES" dirty="0" smtClean="0"/>
                    </a:p>
                    <a:p>
                      <a:pPr algn="ctr"/>
                      <a:r>
                        <a:rPr lang="es-ES" dirty="0" smtClean="0"/>
                        <a:t>4</a:t>
                      </a:r>
                      <a:endParaRPr lang="es-ES" dirty="0"/>
                    </a:p>
                  </a:txBody>
                  <a:tcPr/>
                </a:tc>
                <a:tc>
                  <a:txBody>
                    <a:bodyPr/>
                    <a:lstStyle/>
                    <a:p>
                      <a:pPr algn="ctr"/>
                      <a:endParaRPr lang="es-ES" dirty="0" smtClean="0"/>
                    </a:p>
                    <a:p>
                      <a:pPr algn="ctr"/>
                      <a:r>
                        <a:rPr lang="es-ES" dirty="0" smtClean="0"/>
                        <a:t>0,13</a:t>
                      </a:r>
                      <a:endParaRPr lang="es-ES" dirty="0"/>
                    </a:p>
                  </a:txBody>
                  <a:tcPr/>
                </a:tc>
                <a:tc>
                  <a:txBody>
                    <a:bodyPr/>
                    <a:lstStyle/>
                    <a:p>
                      <a:pPr algn="ctr"/>
                      <a:endParaRPr lang="es-ES" dirty="0" smtClean="0"/>
                    </a:p>
                    <a:p>
                      <a:pPr algn="ctr"/>
                      <a:r>
                        <a:rPr lang="es-ES" dirty="0" smtClean="0"/>
                        <a:t>13%</a:t>
                      </a:r>
                      <a:endParaRPr lang="es-ES" dirty="0"/>
                    </a:p>
                  </a:txBody>
                  <a:tcPr/>
                </a:tc>
              </a:tr>
              <a:tr h="370840">
                <a:tc>
                  <a:txBody>
                    <a:bodyPr/>
                    <a:lstStyle/>
                    <a:p>
                      <a:endParaRPr lang="es-ES" dirty="0" smtClean="0"/>
                    </a:p>
                    <a:p>
                      <a:r>
                        <a:rPr lang="es-ES" dirty="0" smtClean="0"/>
                        <a:t>Femenino</a:t>
                      </a:r>
                    </a:p>
                  </a:txBody>
                  <a:tcPr/>
                </a:tc>
                <a:tc>
                  <a:txBody>
                    <a:bodyPr/>
                    <a:lstStyle/>
                    <a:p>
                      <a:pPr algn="ctr"/>
                      <a:endParaRPr lang="es-ES" dirty="0" smtClean="0"/>
                    </a:p>
                    <a:p>
                      <a:pPr algn="ctr"/>
                      <a:r>
                        <a:rPr lang="es-ES" dirty="0" smtClean="0"/>
                        <a:t>26</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0,87</a:t>
                      </a:r>
                      <a:endParaRPr lang="es-ES" dirty="0"/>
                    </a:p>
                  </a:txBody>
                  <a:tcPr/>
                </a:tc>
                <a:tc>
                  <a:txBody>
                    <a:bodyPr/>
                    <a:lstStyle/>
                    <a:p>
                      <a:pPr algn="ctr"/>
                      <a:endParaRPr lang="es-ES" dirty="0" smtClean="0"/>
                    </a:p>
                    <a:p>
                      <a:pPr algn="ctr"/>
                      <a:r>
                        <a:rPr lang="es-ES" dirty="0" smtClean="0"/>
                        <a:t>87%</a:t>
                      </a:r>
                      <a:endParaRPr lang="es-ES" dirty="0"/>
                    </a:p>
                  </a:txBody>
                  <a:tcPr/>
                </a:tc>
              </a:tr>
              <a:tr h="370840">
                <a:tc>
                  <a:txBody>
                    <a:bodyPr/>
                    <a:lstStyle/>
                    <a:p>
                      <a:endParaRPr lang="es-ES" dirty="0" smtClean="0"/>
                    </a:p>
                    <a:p>
                      <a:r>
                        <a:rPr lang="es-ES" dirty="0" smtClean="0"/>
                        <a:t>Total</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1</a:t>
                      </a:r>
                      <a:endParaRPr lang="es-ES" dirty="0"/>
                    </a:p>
                  </a:txBody>
                  <a:tcPr/>
                </a:tc>
                <a:tc>
                  <a:txBody>
                    <a:bodyPr/>
                    <a:lstStyle/>
                    <a:p>
                      <a:pPr algn="ctr"/>
                      <a:endParaRPr lang="es-ES" dirty="0" smtClean="0"/>
                    </a:p>
                    <a:p>
                      <a:pPr algn="ctr"/>
                      <a:r>
                        <a:rPr lang="es-ES" dirty="0" smtClean="0"/>
                        <a:t>100%</a:t>
                      </a:r>
                      <a:endParaRPr lang="es-ES" dirty="0"/>
                    </a:p>
                  </a:txBody>
                  <a:tcPr/>
                </a:tc>
              </a:tr>
            </a:tbl>
          </a:graphicData>
        </a:graphic>
      </p:graphicFrame>
      <p:sp>
        <p:nvSpPr>
          <p:cNvPr id="4098" name="Rectangle 2"/>
          <p:cNvSpPr>
            <a:spLocks noChangeArrowheads="1"/>
          </p:cNvSpPr>
          <p:nvPr/>
        </p:nvSpPr>
        <p:spPr bwMode="auto">
          <a:xfrm>
            <a:off x="4416188" y="105489"/>
            <a:ext cx="311624"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90488" algn="just" defTabSz="914400" rtl="0" eaLnBrk="1" fontAlgn="base" latinLnBrk="0" hangingPunct="1">
              <a:lnSpc>
                <a:spcPct val="100000"/>
              </a:lnSpc>
              <a:spcBef>
                <a:spcPct val="0"/>
              </a:spcBef>
              <a:spcAft>
                <a:spcPct val="0"/>
              </a:spcAft>
              <a:buClrTx/>
              <a:buSzTx/>
              <a:buFontTx/>
              <a:buNone/>
              <a:tabLst/>
            </a:pPr>
            <a:r>
              <a:rPr kumimoji="0" lang="es-ES_tradnl"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14 CuadroTexto"/>
          <p:cNvSpPr txBox="1"/>
          <p:nvPr/>
        </p:nvSpPr>
        <p:spPr>
          <a:xfrm>
            <a:off x="1357290" y="5286388"/>
            <a:ext cx="6429420" cy="1107996"/>
          </a:xfrm>
          <a:prstGeom prst="rect">
            <a:avLst/>
          </a:prstGeom>
          <a:noFill/>
        </p:spPr>
        <p:txBody>
          <a:bodyPr wrap="square" rtlCol="0">
            <a:spAutoFit/>
          </a:bodyPr>
          <a:lstStyle/>
          <a:p>
            <a:r>
              <a:rPr lang="es-ES_tradnl" sz="1600" b="1" dirty="0"/>
              <a:t>Fuente:</a:t>
            </a:r>
            <a:r>
              <a:rPr lang="es-ES_tradnl" sz="1600" dirty="0"/>
              <a:t> Encuesta realizada por las autoras a enfermeras de Clínica Medica del Hospital Teodoro J. Schestakow. durante diciembre del 2008</a:t>
            </a:r>
            <a:endParaRPr lang="es-ES" sz="1600" dirty="0"/>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4" name="6 Marcador de contenido"/>
          <p:cNvSpPr>
            <a:spLocks noGrp="1"/>
          </p:cNvSpPr>
          <p:nvPr>
            <p:ph sz="quarter" idx="1"/>
          </p:nvPr>
        </p:nvSpPr>
        <p:spPr/>
        <p:txBody>
          <a:bodyPr>
            <a:normAutofit/>
          </a:bodyPr>
          <a:lstStyle/>
          <a:p>
            <a:pPr algn="ctr">
              <a:buNone/>
            </a:pPr>
            <a:r>
              <a:rPr lang="es-ES" dirty="0" smtClean="0">
                <a:latin typeface="Arial Narrow" pitchFamily="34" charset="0"/>
              </a:rPr>
              <a:t>Distribución según sexo</a:t>
            </a:r>
          </a:p>
          <a:p>
            <a:pPr algn="ctr">
              <a:buNone/>
            </a:pPr>
            <a:r>
              <a:rPr lang="es-ES" dirty="0" smtClean="0">
                <a:latin typeface="Arial Narrow" pitchFamily="34" charset="0"/>
              </a:rPr>
              <a:t> Grafico</a:t>
            </a:r>
          </a:p>
          <a:p>
            <a:pPr algn="ctr">
              <a:buNone/>
            </a:pPr>
            <a:endParaRPr lang="es-ES" dirty="0" smtClean="0"/>
          </a:p>
          <a:p>
            <a:pPr algn="ctr">
              <a:buNone/>
            </a:pPr>
            <a:endParaRPr lang="es-ES" dirty="0" smtClean="0"/>
          </a:p>
          <a:p>
            <a:pPr fontAlgn="t"/>
            <a:endParaRPr lang="es-ES" dirty="0" smtClean="0"/>
          </a:p>
          <a:p>
            <a:pPr fontAlgn="t"/>
            <a:endParaRPr lang="es-ES" dirty="0" smtClean="0"/>
          </a:p>
          <a:p>
            <a:pPr fontAlgn="t"/>
            <a:endParaRPr lang="es-ES" dirty="0" smtClean="0"/>
          </a:p>
          <a:p>
            <a:pPr fontAlgn="t"/>
            <a:endParaRPr lang="es-ES" dirty="0" smtClean="0"/>
          </a:p>
          <a:p>
            <a:pPr fontAlgn="t"/>
            <a:endParaRPr lang="es-ES" dirty="0" smtClean="0"/>
          </a:p>
          <a:p>
            <a:pPr algn="ctr">
              <a:buNone/>
            </a:pPr>
            <a:endParaRPr lang="es-ES" dirty="0"/>
          </a:p>
        </p:txBody>
      </p:sp>
      <p:graphicFrame>
        <p:nvGraphicFramePr>
          <p:cNvPr id="5" name="4 Gráfico"/>
          <p:cNvGraphicFramePr/>
          <p:nvPr/>
        </p:nvGraphicFramePr>
        <p:xfrm>
          <a:off x="1500166" y="3000372"/>
          <a:ext cx="5929354" cy="3000396"/>
        </p:xfrm>
        <a:graphic>
          <a:graphicData uri="http://schemas.openxmlformats.org/drawingml/2006/chart">
            <c:chart xmlns:c="http://schemas.openxmlformats.org/drawingml/2006/chart" xmlns:r="http://schemas.openxmlformats.org/officeDocument/2006/relationships" r:id="rId2"/>
          </a:graphicData>
        </a:graphic>
      </p:graphicFrame>
      <p:sp>
        <p:nvSpPr>
          <p:cNvPr id="6" name="5 Rectángulo"/>
          <p:cNvSpPr/>
          <p:nvPr/>
        </p:nvSpPr>
        <p:spPr>
          <a:xfrm>
            <a:off x="1928794" y="3214686"/>
            <a:ext cx="1143008"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Varones</a:t>
            </a:r>
            <a:endParaRPr lang="es-ES" sz="1600" dirty="0">
              <a:solidFill>
                <a:schemeClr val="tx1"/>
              </a:solidFill>
            </a:endParaRPr>
          </a:p>
        </p:txBody>
      </p:sp>
      <p:sp>
        <p:nvSpPr>
          <p:cNvPr id="7" name="6 Rectángulo"/>
          <p:cNvSpPr/>
          <p:nvPr/>
        </p:nvSpPr>
        <p:spPr>
          <a:xfrm>
            <a:off x="1571604" y="5072074"/>
            <a:ext cx="142876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rPr>
              <a:t>Mujeres</a:t>
            </a:r>
            <a:endParaRPr lang="es-ES" sz="16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dirty="0" smtClean="0">
                <a:latin typeface="Arial Narrow" pitchFamily="34" charset="0"/>
              </a:rPr>
              <a:t>DISTRIBUCION SEGÚN ESTADO CIVIL</a:t>
            </a:r>
          </a:p>
          <a:p>
            <a:pPr algn="ctr">
              <a:buNone/>
            </a:pPr>
            <a:r>
              <a:rPr lang="es-ES" sz="2400" dirty="0" smtClean="0">
                <a:latin typeface="Arial Narrow" pitchFamily="34" charset="0"/>
              </a:rPr>
              <a:t>TABLA</a:t>
            </a:r>
          </a:p>
          <a:p>
            <a:pPr algn="ctr">
              <a:buNone/>
            </a:pPr>
            <a:endParaRPr lang="es-ES" sz="2400" dirty="0" smtClean="0">
              <a:latin typeface="Arial Narrow" pitchFamily="34" charset="0"/>
            </a:endParaRPr>
          </a:p>
          <a:p>
            <a:endParaRPr lang="es-ES" dirty="0"/>
          </a:p>
        </p:txBody>
      </p:sp>
      <p:graphicFrame>
        <p:nvGraphicFramePr>
          <p:cNvPr id="6" name="5 Tabla"/>
          <p:cNvGraphicFramePr>
            <a:graphicFrameLocks noGrp="1"/>
          </p:cNvGraphicFramePr>
          <p:nvPr/>
        </p:nvGraphicFramePr>
        <p:xfrm>
          <a:off x="1571604" y="2428868"/>
          <a:ext cx="6048395" cy="3139440"/>
        </p:xfrm>
        <a:graphic>
          <a:graphicData uri="http://schemas.openxmlformats.org/drawingml/2006/table">
            <a:tbl>
              <a:tblPr firstRow="1" bandRow="1">
                <a:tableStyleId>{5C22544A-7EE6-4342-B048-85BDC9FD1C3A}</a:tableStyleId>
              </a:tblPr>
              <a:tblGrid>
                <a:gridCol w="1209679"/>
                <a:gridCol w="1209679"/>
                <a:gridCol w="1209679"/>
                <a:gridCol w="1209679"/>
                <a:gridCol w="1209679"/>
              </a:tblGrid>
              <a:tr h="573266">
                <a:tc>
                  <a:txBody>
                    <a:bodyPr/>
                    <a:lstStyle/>
                    <a:p>
                      <a:pPr algn="ctr"/>
                      <a:r>
                        <a:rPr lang="es-ES" sz="1600" dirty="0" smtClean="0"/>
                        <a:t>ESTADO CIVIL</a:t>
                      </a:r>
                      <a:endParaRPr lang="es-ES" sz="1600" dirty="0"/>
                    </a:p>
                  </a:txBody>
                  <a:tcPr/>
                </a:tc>
                <a:tc>
                  <a:txBody>
                    <a:bodyPr/>
                    <a:lstStyle/>
                    <a:p>
                      <a:pPr algn="ctr"/>
                      <a:r>
                        <a:rPr lang="es-ES" sz="1600" dirty="0" smtClean="0"/>
                        <a:t>F A.</a:t>
                      </a:r>
                      <a:endParaRPr lang="es-ES" sz="1600" dirty="0"/>
                    </a:p>
                  </a:txBody>
                  <a:tcPr/>
                </a:tc>
                <a:tc>
                  <a:txBody>
                    <a:bodyPr/>
                    <a:lstStyle/>
                    <a:p>
                      <a:pPr algn="ctr"/>
                      <a:r>
                        <a:rPr lang="es-ES" sz="1600" dirty="0" smtClean="0"/>
                        <a:t>F AC.</a:t>
                      </a:r>
                      <a:endParaRPr lang="es-ES" sz="1600" dirty="0"/>
                    </a:p>
                  </a:txBody>
                  <a:tcPr/>
                </a:tc>
                <a:tc>
                  <a:txBody>
                    <a:bodyPr/>
                    <a:lstStyle/>
                    <a:p>
                      <a:pPr algn="ctr"/>
                      <a:r>
                        <a:rPr lang="es-ES" sz="1600" dirty="0" smtClean="0"/>
                        <a:t>F R.</a:t>
                      </a:r>
                      <a:endParaRPr lang="es-ES" sz="1600" dirty="0"/>
                    </a:p>
                  </a:txBody>
                  <a:tcPr/>
                </a:tc>
                <a:tc>
                  <a:txBody>
                    <a:bodyPr/>
                    <a:lstStyle/>
                    <a:p>
                      <a:pPr algn="ctr"/>
                      <a:r>
                        <a:rPr lang="es-ES" sz="1600" dirty="0" smtClean="0"/>
                        <a:t>F %</a:t>
                      </a:r>
                      <a:endParaRPr lang="es-ES" sz="1600" dirty="0"/>
                    </a:p>
                  </a:txBody>
                  <a:tcPr/>
                </a:tc>
              </a:tr>
              <a:tr h="633610">
                <a:tc>
                  <a:txBody>
                    <a:bodyPr/>
                    <a:lstStyle/>
                    <a:p>
                      <a:pPr algn="ctr"/>
                      <a:endParaRPr lang="es-ES" dirty="0" smtClean="0"/>
                    </a:p>
                    <a:p>
                      <a:pPr algn="ctr"/>
                      <a:r>
                        <a:rPr lang="es-ES" dirty="0" smtClean="0">
                          <a:solidFill>
                            <a:schemeClr val="tx1"/>
                          </a:solidFill>
                        </a:rPr>
                        <a:t>Casado</a:t>
                      </a:r>
                    </a:p>
                  </a:txBody>
                  <a:tcPr/>
                </a:tc>
                <a:tc>
                  <a:txBody>
                    <a:bodyPr/>
                    <a:lstStyle/>
                    <a:p>
                      <a:pPr algn="ctr"/>
                      <a:endParaRPr lang="es-ES" dirty="0" smtClean="0"/>
                    </a:p>
                    <a:p>
                      <a:pPr algn="ctr"/>
                      <a:r>
                        <a:rPr lang="es-ES" dirty="0" smtClean="0"/>
                        <a:t>16</a:t>
                      </a:r>
                      <a:endParaRPr lang="es-ES" dirty="0"/>
                    </a:p>
                  </a:txBody>
                  <a:tcPr/>
                </a:tc>
                <a:tc>
                  <a:txBody>
                    <a:bodyPr/>
                    <a:lstStyle/>
                    <a:p>
                      <a:pPr algn="ctr"/>
                      <a:endParaRPr lang="es-ES" dirty="0" smtClean="0"/>
                    </a:p>
                    <a:p>
                      <a:pPr algn="ctr"/>
                      <a:r>
                        <a:rPr lang="es-ES" dirty="0" smtClean="0"/>
                        <a:t>16</a:t>
                      </a:r>
                      <a:endParaRPr lang="es-ES" dirty="0"/>
                    </a:p>
                  </a:txBody>
                  <a:tcPr/>
                </a:tc>
                <a:tc>
                  <a:txBody>
                    <a:bodyPr/>
                    <a:lstStyle/>
                    <a:p>
                      <a:pPr algn="ctr"/>
                      <a:endParaRPr lang="es-ES" dirty="0" smtClean="0"/>
                    </a:p>
                    <a:p>
                      <a:pPr algn="ctr"/>
                      <a:r>
                        <a:rPr lang="es-ES" dirty="0" smtClean="0"/>
                        <a:t>0,53</a:t>
                      </a:r>
                      <a:endParaRPr lang="es-ES" dirty="0"/>
                    </a:p>
                  </a:txBody>
                  <a:tcPr/>
                </a:tc>
                <a:tc>
                  <a:txBody>
                    <a:bodyPr/>
                    <a:lstStyle/>
                    <a:p>
                      <a:pPr algn="ctr"/>
                      <a:endParaRPr lang="es-ES" dirty="0" smtClean="0"/>
                    </a:p>
                    <a:p>
                      <a:pPr algn="ctr"/>
                      <a:r>
                        <a:rPr lang="es-ES" dirty="0" smtClean="0"/>
                        <a:t>53%</a:t>
                      </a:r>
                      <a:endParaRPr lang="es-ES" dirty="0"/>
                    </a:p>
                  </a:txBody>
                  <a:tcPr/>
                </a:tc>
              </a:tr>
              <a:tr h="633610">
                <a:tc>
                  <a:txBody>
                    <a:bodyPr/>
                    <a:lstStyle/>
                    <a:p>
                      <a:pPr algn="ctr"/>
                      <a:endParaRPr lang="es-ES" dirty="0" smtClean="0"/>
                    </a:p>
                    <a:p>
                      <a:pPr algn="ctr"/>
                      <a:r>
                        <a:rPr lang="es-ES" dirty="0" smtClean="0"/>
                        <a:t>Soltero</a:t>
                      </a:r>
                      <a:endParaRPr lang="es-ES" dirty="0"/>
                    </a:p>
                  </a:txBody>
                  <a:tcPr/>
                </a:tc>
                <a:tc>
                  <a:txBody>
                    <a:bodyPr/>
                    <a:lstStyle/>
                    <a:p>
                      <a:pPr algn="ctr"/>
                      <a:endParaRPr lang="es-ES" dirty="0" smtClean="0"/>
                    </a:p>
                    <a:p>
                      <a:pPr algn="ctr"/>
                      <a:r>
                        <a:rPr lang="es-ES" dirty="0" smtClean="0"/>
                        <a:t>3</a:t>
                      </a:r>
                      <a:endParaRPr lang="es-ES" dirty="0"/>
                    </a:p>
                  </a:txBody>
                  <a:tcPr/>
                </a:tc>
                <a:tc>
                  <a:txBody>
                    <a:bodyPr/>
                    <a:lstStyle/>
                    <a:p>
                      <a:pPr algn="ctr"/>
                      <a:endParaRPr lang="es-ES" dirty="0" smtClean="0"/>
                    </a:p>
                    <a:p>
                      <a:pPr algn="ctr"/>
                      <a:r>
                        <a:rPr lang="es-ES" dirty="0" smtClean="0"/>
                        <a:t>19</a:t>
                      </a:r>
                      <a:endParaRPr lang="es-ES" dirty="0"/>
                    </a:p>
                  </a:txBody>
                  <a:tcPr/>
                </a:tc>
                <a:tc>
                  <a:txBody>
                    <a:bodyPr/>
                    <a:lstStyle/>
                    <a:p>
                      <a:pPr algn="ctr"/>
                      <a:endParaRPr lang="es-ES" dirty="0" smtClean="0"/>
                    </a:p>
                    <a:p>
                      <a:pPr algn="ctr"/>
                      <a:r>
                        <a:rPr lang="es-ES" dirty="0" smtClean="0"/>
                        <a:t>0,1</a:t>
                      </a:r>
                      <a:endParaRPr lang="es-ES" dirty="0"/>
                    </a:p>
                  </a:txBody>
                  <a:tcPr/>
                </a:tc>
                <a:tc>
                  <a:txBody>
                    <a:bodyPr/>
                    <a:lstStyle/>
                    <a:p>
                      <a:pPr algn="ctr"/>
                      <a:endParaRPr lang="es-ES" dirty="0" smtClean="0"/>
                    </a:p>
                    <a:p>
                      <a:pPr algn="ctr"/>
                      <a:r>
                        <a:rPr lang="es-ES" dirty="0" smtClean="0"/>
                        <a:t>10%</a:t>
                      </a:r>
                      <a:endParaRPr lang="es-ES" dirty="0"/>
                    </a:p>
                  </a:txBody>
                  <a:tcPr/>
                </a:tc>
              </a:tr>
              <a:tr h="633610">
                <a:tc>
                  <a:txBody>
                    <a:bodyPr/>
                    <a:lstStyle/>
                    <a:p>
                      <a:pPr algn="ctr"/>
                      <a:endParaRPr lang="es-ES" dirty="0" smtClean="0"/>
                    </a:p>
                    <a:p>
                      <a:pPr algn="ctr"/>
                      <a:r>
                        <a:rPr lang="es-ES" dirty="0" smtClean="0"/>
                        <a:t>En pareja</a:t>
                      </a:r>
                      <a:endParaRPr lang="es-ES" dirty="0"/>
                    </a:p>
                  </a:txBody>
                  <a:tcPr/>
                </a:tc>
                <a:tc>
                  <a:txBody>
                    <a:bodyPr/>
                    <a:lstStyle/>
                    <a:p>
                      <a:pPr algn="ctr"/>
                      <a:endParaRPr lang="es-ES" dirty="0" smtClean="0"/>
                    </a:p>
                    <a:p>
                      <a:pPr algn="ctr"/>
                      <a:r>
                        <a:rPr lang="es-ES" dirty="0" smtClean="0"/>
                        <a:t>11</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0,37</a:t>
                      </a:r>
                      <a:endParaRPr lang="es-ES" dirty="0"/>
                    </a:p>
                  </a:txBody>
                  <a:tcPr/>
                </a:tc>
                <a:tc>
                  <a:txBody>
                    <a:bodyPr/>
                    <a:lstStyle/>
                    <a:p>
                      <a:pPr algn="ctr"/>
                      <a:endParaRPr lang="es-ES" dirty="0" smtClean="0"/>
                    </a:p>
                    <a:p>
                      <a:pPr algn="ctr"/>
                      <a:r>
                        <a:rPr lang="es-ES" dirty="0" smtClean="0"/>
                        <a:t>37%</a:t>
                      </a:r>
                      <a:endParaRPr lang="es-ES" dirty="0"/>
                    </a:p>
                  </a:txBody>
                  <a:tcPr/>
                </a:tc>
              </a:tr>
              <a:tr h="633610">
                <a:tc>
                  <a:txBody>
                    <a:bodyPr/>
                    <a:lstStyle/>
                    <a:p>
                      <a:pPr algn="ctr"/>
                      <a:endParaRPr lang="es-ES" dirty="0" smtClean="0"/>
                    </a:p>
                    <a:p>
                      <a:pPr algn="ctr"/>
                      <a:r>
                        <a:rPr lang="es-ES" dirty="0" smtClean="0"/>
                        <a:t>Total</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1</a:t>
                      </a:r>
                      <a:endParaRPr lang="es-ES" dirty="0"/>
                    </a:p>
                  </a:txBody>
                  <a:tcPr/>
                </a:tc>
                <a:tc>
                  <a:txBody>
                    <a:bodyPr/>
                    <a:lstStyle/>
                    <a:p>
                      <a:pPr algn="ctr"/>
                      <a:endParaRPr lang="es-ES" dirty="0" smtClean="0"/>
                    </a:p>
                    <a:p>
                      <a:pPr algn="ctr"/>
                      <a:r>
                        <a:rPr lang="es-ES" dirty="0" smtClean="0"/>
                        <a:t>100%</a:t>
                      </a:r>
                      <a:endParaRPr lang="es-ES" dirty="0"/>
                    </a:p>
                  </a:txBody>
                  <a:tcPr/>
                </a:tc>
              </a:tr>
            </a:tbl>
          </a:graphicData>
        </a:graphic>
      </p:graphicFrame>
      <p:sp>
        <p:nvSpPr>
          <p:cNvPr id="7" name="6 CuadroTexto"/>
          <p:cNvSpPr txBox="1"/>
          <p:nvPr/>
        </p:nvSpPr>
        <p:spPr>
          <a:xfrm>
            <a:off x="1571604" y="5750004"/>
            <a:ext cx="6143668" cy="1107996"/>
          </a:xfrm>
          <a:prstGeom prst="rect">
            <a:avLst/>
          </a:prstGeom>
          <a:noFill/>
        </p:spPr>
        <p:txBody>
          <a:bodyPr wrap="square" rtlCol="0">
            <a:spAutoFit/>
          </a:bodyPr>
          <a:lstStyle/>
          <a:p>
            <a:r>
              <a:rPr lang="es-ES_tradnl" sz="1600" b="1" dirty="0"/>
              <a:t>Fuente:</a:t>
            </a:r>
            <a:r>
              <a:rPr lang="es-ES_tradnl" sz="1600" dirty="0"/>
              <a:t> Encuesta realizada por las autoras a enfermeras de Clínica Medica del Hospital Teodoro J. Schestakow. durante diciembre del 2008</a:t>
            </a:r>
            <a:endParaRPr lang="es-ES" sz="1600" dirty="0"/>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 sz="2400" dirty="0" smtClean="0">
                <a:latin typeface="Arial Narrow" pitchFamily="34" charset="0"/>
              </a:rPr>
              <a:t>DISTRIBUCION SEGÚN ESTADO CIVIL</a:t>
            </a:r>
          </a:p>
          <a:p>
            <a:pPr algn="ctr">
              <a:buNone/>
            </a:pPr>
            <a:r>
              <a:rPr lang="es-ES" sz="2400" dirty="0" smtClean="0">
                <a:latin typeface="Arial Narrow" pitchFamily="34" charset="0"/>
              </a:rPr>
              <a:t>GRAFICO</a:t>
            </a:r>
          </a:p>
          <a:p>
            <a:pPr algn="ctr">
              <a:buNone/>
            </a:pPr>
            <a:endParaRPr lang="es-ES" sz="2400" dirty="0">
              <a:latin typeface="Arial Narrow" pitchFamily="34" charset="0"/>
            </a:endParaRPr>
          </a:p>
        </p:txBody>
      </p:sp>
      <p:grpSp>
        <p:nvGrpSpPr>
          <p:cNvPr id="10" name="9 Grupo"/>
          <p:cNvGrpSpPr/>
          <p:nvPr/>
        </p:nvGrpSpPr>
        <p:grpSpPr>
          <a:xfrm>
            <a:off x="1571604" y="2714620"/>
            <a:ext cx="5929354" cy="3429024"/>
            <a:chOff x="1571604" y="2714620"/>
            <a:chExt cx="5929354" cy="3429024"/>
          </a:xfrm>
        </p:grpSpPr>
        <p:graphicFrame>
          <p:nvGraphicFramePr>
            <p:cNvPr id="4" name="3 Gráfico"/>
            <p:cNvGraphicFramePr/>
            <p:nvPr/>
          </p:nvGraphicFramePr>
          <p:xfrm>
            <a:off x="1571604" y="2714620"/>
            <a:ext cx="5929354" cy="3429024"/>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5643570" y="3571876"/>
              <a:ext cx="928694" cy="4286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53%</a:t>
              </a:r>
              <a:endParaRPr lang="es-ES" sz="1400" dirty="0">
                <a:solidFill>
                  <a:schemeClr val="tx1"/>
                </a:solidFill>
              </a:endParaRPr>
            </a:p>
          </p:txBody>
        </p:sp>
        <p:sp>
          <p:nvSpPr>
            <p:cNvPr id="6" name="5 Rectángulo"/>
            <p:cNvSpPr/>
            <p:nvPr/>
          </p:nvSpPr>
          <p:spPr>
            <a:xfrm>
              <a:off x="3000364" y="4714884"/>
              <a:ext cx="92869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10%</a:t>
              </a:r>
              <a:endParaRPr lang="es-ES" dirty="0">
                <a:solidFill>
                  <a:schemeClr val="tx1"/>
                </a:solidFill>
              </a:endParaRPr>
            </a:p>
          </p:txBody>
        </p:sp>
        <p:sp>
          <p:nvSpPr>
            <p:cNvPr id="7" name="6 Rectángulo"/>
            <p:cNvSpPr/>
            <p:nvPr/>
          </p:nvSpPr>
          <p:spPr>
            <a:xfrm>
              <a:off x="1714480" y="2857496"/>
              <a:ext cx="135732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En pareja</a:t>
              </a:r>
              <a:endParaRPr lang="es-ES" sz="1400" dirty="0">
                <a:solidFill>
                  <a:schemeClr val="tx1"/>
                </a:solidFill>
              </a:endParaRPr>
            </a:p>
          </p:txBody>
        </p:sp>
        <p:sp>
          <p:nvSpPr>
            <p:cNvPr id="8" name="7 Rectángulo"/>
            <p:cNvSpPr/>
            <p:nvPr/>
          </p:nvSpPr>
          <p:spPr>
            <a:xfrm>
              <a:off x="1643042" y="5643578"/>
              <a:ext cx="135732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Soltero/a</a:t>
              </a:r>
              <a:endParaRPr lang="es-ES" sz="1400" dirty="0">
                <a:solidFill>
                  <a:schemeClr val="tx1"/>
                </a:solidFill>
              </a:endParaRPr>
            </a:p>
          </p:txBody>
        </p:sp>
        <p:sp>
          <p:nvSpPr>
            <p:cNvPr id="9" name="8 Rectángulo"/>
            <p:cNvSpPr/>
            <p:nvPr/>
          </p:nvSpPr>
          <p:spPr>
            <a:xfrm>
              <a:off x="5786446" y="5643578"/>
              <a:ext cx="135732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Casado/a</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b="1" dirty="0" smtClean="0">
                <a:latin typeface="Arial Narrow" pitchFamily="34" charset="0"/>
              </a:rPr>
              <a:t>DISTRIBUCION  POR EDAD</a:t>
            </a:r>
          </a:p>
          <a:p>
            <a:pPr algn="ctr">
              <a:buNone/>
            </a:pPr>
            <a:r>
              <a:rPr lang="es-ES" sz="2400" b="1" dirty="0" smtClean="0">
                <a:latin typeface="Arial Narrow" pitchFamily="34" charset="0"/>
              </a:rPr>
              <a:t>TABLA</a:t>
            </a:r>
          </a:p>
          <a:p>
            <a:pPr algn="ctr">
              <a:buNone/>
            </a:pPr>
            <a:endParaRPr lang="es-ES" sz="2400" dirty="0" smtClean="0">
              <a:latin typeface="Arial Narrow" pitchFamily="34" charset="0"/>
            </a:endParaRPr>
          </a:p>
          <a:p>
            <a:pPr algn="ctr">
              <a:buNone/>
            </a:pPr>
            <a:endParaRPr lang="es-ES" dirty="0"/>
          </a:p>
        </p:txBody>
      </p:sp>
      <p:graphicFrame>
        <p:nvGraphicFramePr>
          <p:cNvPr id="4" name="3 Tabla"/>
          <p:cNvGraphicFramePr>
            <a:graphicFrameLocks noGrp="1"/>
          </p:cNvGraphicFramePr>
          <p:nvPr/>
        </p:nvGraphicFramePr>
        <p:xfrm>
          <a:off x="1500166" y="2428868"/>
          <a:ext cx="6096000" cy="29311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s-ES" dirty="0" smtClean="0"/>
                        <a:t>EDAD</a:t>
                      </a:r>
                      <a:endParaRPr lang="es-ES" dirty="0"/>
                    </a:p>
                  </a:txBody>
                  <a:tcPr/>
                </a:tc>
                <a:tc>
                  <a:txBody>
                    <a:bodyPr/>
                    <a:lstStyle/>
                    <a:p>
                      <a:r>
                        <a:rPr lang="es-ES" dirty="0" smtClean="0"/>
                        <a:t>F A.</a:t>
                      </a:r>
                      <a:endParaRPr lang="es-ES" dirty="0"/>
                    </a:p>
                  </a:txBody>
                  <a:tcPr/>
                </a:tc>
                <a:tc>
                  <a:txBody>
                    <a:bodyPr/>
                    <a:lstStyle/>
                    <a:p>
                      <a:r>
                        <a:rPr lang="es-ES" dirty="0" smtClean="0"/>
                        <a:t>F. AC.</a:t>
                      </a:r>
                      <a:endParaRPr lang="es-ES" dirty="0"/>
                    </a:p>
                  </a:txBody>
                  <a:tcPr/>
                </a:tc>
                <a:tc>
                  <a:txBody>
                    <a:bodyPr/>
                    <a:lstStyle/>
                    <a:p>
                      <a:r>
                        <a:rPr lang="es-ES" dirty="0" smtClean="0"/>
                        <a:t>F R. </a:t>
                      </a:r>
                      <a:endParaRPr lang="es-ES" dirty="0"/>
                    </a:p>
                  </a:txBody>
                  <a:tcPr/>
                </a:tc>
                <a:tc>
                  <a:txBody>
                    <a:bodyPr/>
                    <a:lstStyle/>
                    <a:p>
                      <a:r>
                        <a:rPr lang="es-ES" dirty="0" smtClean="0"/>
                        <a:t>F %</a:t>
                      </a:r>
                      <a:endParaRPr lang="es-ES" dirty="0"/>
                    </a:p>
                  </a:txBody>
                  <a:tcPr/>
                </a:tc>
              </a:tr>
              <a:tr h="370840">
                <a:tc>
                  <a:txBody>
                    <a:bodyPr/>
                    <a:lstStyle/>
                    <a:p>
                      <a:endParaRPr lang="es-ES" dirty="0" smtClean="0"/>
                    </a:p>
                    <a:p>
                      <a:r>
                        <a:rPr lang="es-ES" dirty="0" smtClean="0"/>
                        <a:t>25  A  35 </a:t>
                      </a:r>
                      <a:endParaRPr lang="es-ES" dirty="0"/>
                    </a:p>
                  </a:txBody>
                  <a:tcPr/>
                </a:tc>
                <a:tc>
                  <a:txBody>
                    <a:bodyPr/>
                    <a:lstStyle/>
                    <a:p>
                      <a:endParaRPr lang="es-ES" dirty="0" smtClean="0"/>
                    </a:p>
                    <a:p>
                      <a:r>
                        <a:rPr lang="es-ES" dirty="0" smtClean="0"/>
                        <a:t>5</a:t>
                      </a:r>
                      <a:endParaRPr lang="es-ES" dirty="0"/>
                    </a:p>
                  </a:txBody>
                  <a:tcPr/>
                </a:tc>
                <a:tc>
                  <a:txBody>
                    <a:bodyPr/>
                    <a:lstStyle/>
                    <a:p>
                      <a:endParaRPr lang="es-ES" dirty="0" smtClean="0"/>
                    </a:p>
                    <a:p>
                      <a:r>
                        <a:rPr lang="es-ES" dirty="0" smtClean="0"/>
                        <a:t>5</a:t>
                      </a:r>
                      <a:endParaRPr lang="es-ES" dirty="0"/>
                    </a:p>
                  </a:txBody>
                  <a:tcPr/>
                </a:tc>
                <a:tc>
                  <a:txBody>
                    <a:bodyPr/>
                    <a:lstStyle/>
                    <a:p>
                      <a:endParaRPr lang="es-ES" dirty="0" smtClean="0"/>
                    </a:p>
                    <a:p>
                      <a:r>
                        <a:rPr lang="es-ES" dirty="0" smtClean="0"/>
                        <a:t>0,17</a:t>
                      </a:r>
                      <a:endParaRPr lang="es-ES" dirty="0"/>
                    </a:p>
                  </a:txBody>
                  <a:tcPr/>
                </a:tc>
                <a:tc>
                  <a:txBody>
                    <a:bodyPr/>
                    <a:lstStyle/>
                    <a:p>
                      <a:endParaRPr lang="es-ES" dirty="0" smtClean="0"/>
                    </a:p>
                    <a:p>
                      <a:r>
                        <a:rPr lang="es-ES" dirty="0" smtClean="0"/>
                        <a:t>17%</a:t>
                      </a:r>
                      <a:endParaRPr lang="es-ES" dirty="0"/>
                    </a:p>
                  </a:txBody>
                  <a:tcPr/>
                </a:tc>
              </a:tr>
              <a:tr h="370840">
                <a:tc>
                  <a:txBody>
                    <a:bodyPr/>
                    <a:lstStyle/>
                    <a:p>
                      <a:endParaRPr lang="es-ES" dirty="0" smtClean="0"/>
                    </a:p>
                    <a:p>
                      <a:r>
                        <a:rPr lang="es-ES" dirty="0" smtClean="0"/>
                        <a:t>36 A  45 </a:t>
                      </a:r>
                      <a:endParaRPr lang="es-ES" dirty="0"/>
                    </a:p>
                  </a:txBody>
                  <a:tcPr/>
                </a:tc>
                <a:tc>
                  <a:txBody>
                    <a:bodyPr/>
                    <a:lstStyle/>
                    <a:p>
                      <a:endParaRPr lang="es-ES" dirty="0" smtClean="0"/>
                    </a:p>
                    <a:p>
                      <a:r>
                        <a:rPr lang="es-ES" dirty="0" smtClean="0"/>
                        <a:t>9</a:t>
                      </a:r>
                      <a:endParaRPr lang="es-ES" dirty="0"/>
                    </a:p>
                  </a:txBody>
                  <a:tcPr/>
                </a:tc>
                <a:tc>
                  <a:txBody>
                    <a:bodyPr/>
                    <a:lstStyle/>
                    <a:p>
                      <a:endParaRPr lang="es-ES" dirty="0" smtClean="0"/>
                    </a:p>
                    <a:p>
                      <a:r>
                        <a:rPr lang="es-ES" dirty="0" smtClean="0"/>
                        <a:t>14</a:t>
                      </a:r>
                      <a:endParaRPr lang="es-ES" dirty="0"/>
                    </a:p>
                  </a:txBody>
                  <a:tcPr/>
                </a:tc>
                <a:tc>
                  <a:txBody>
                    <a:bodyPr/>
                    <a:lstStyle/>
                    <a:p>
                      <a:endParaRPr lang="es-ES" dirty="0" smtClean="0"/>
                    </a:p>
                    <a:p>
                      <a:r>
                        <a:rPr lang="es-ES" dirty="0" smtClean="0"/>
                        <a:t>0,3</a:t>
                      </a:r>
                      <a:endParaRPr lang="es-ES" dirty="0"/>
                    </a:p>
                  </a:txBody>
                  <a:tcPr/>
                </a:tc>
                <a:tc>
                  <a:txBody>
                    <a:bodyPr/>
                    <a:lstStyle/>
                    <a:p>
                      <a:endParaRPr lang="es-ES" dirty="0" smtClean="0"/>
                    </a:p>
                    <a:p>
                      <a:r>
                        <a:rPr lang="es-ES" dirty="0" smtClean="0"/>
                        <a:t>30%</a:t>
                      </a:r>
                    </a:p>
                  </a:txBody>
                  <a:tcPr/>
                </a:tc>
              </a:tr>
              <a:tr h="370840">
                <a:tc>
                  <a:txBody>
                    <a:bodyPr/>
                    <a:lstStyle/>
                    <a:p>
                      <a:endParaRPr lang="es-ES" dirty="0" smtClean="0"/>
                    </a:p>
                    <a:p>
                      <a:r>
                        <a:rPr lang="es-ES" dirty="0" smtClean="0"/>
                        <a:t>46 A  55</a:t>
                      </a:r>
                      <a:endParaRPr lang="es-ES" dirty="0"/>
                    </a:p>
                  </a:txBody>
                  <a:tcPr/>
                </a:tc>
                <a:tc>
                  <a:txBody>
                    <a:bodyPr/>
                    <a:lstStyle/>
                    <a:p>
                      <a:endParaRPr lang="es-ES" dirty="0" smtClean="0"/>
                    </a:p>
                    <a:p>
                      <a:r>
                        <a:rPr lang="es-ES" dirty="0" smtClean="0"/>
                        <a:t>16</a:t>
                      </a:r>
                      <a:endParaRPr lang="es-ES" dirty="0"/>
                    </a:p>
                  </a:txBody>
                  <a:tcPr/>
                </a:tc>
                <a:tc>
                  <a:txBody>
                    <a:bodyPr/>
                    <a:lstStyle/>
                    <a:p>
                      <a:endParaRPr lang="es-ES" dirty="0" smtClean="0"/>
                    </a:p>
                    <a:p>
                      <a:r>
                        <a:rPr lang="es-ES" dirty="0" smtClean="0"/>
                        <a:t>30</a:t>
                      </a:r>
                      <a:endParaRPr lang="es-ES" dirty="0"/>
                    </a:p>
                  </a:txBody>
                  <a:tcPr/>
                </a:tc>
                <a:tc>
                  <a:txBody>
                    <a:bodyPr/>
                    <a:lstStyle/>
                    <a:p>
                      <a:endParaRPr lang="es-ES" dirty="0" smtClean="0"/>
                    </a:p>
                    <a:p>
                      <a:r>
                        <a:rPr lang="es-ES" dirty="0" smtClean="0"/>
                        <a:t>0,53</a:t>
                      </a:r>
                      <a:endParaRPr lang="es-ES" dirty="0"/>
                    </a:p>
                  </a:txBody>
                  <a:tcPr/>
                </a:tc>
                <a:tc>
                  <a:txBody>
                    <a:bodyPr/>
                    <a:lstStyle/>
                    <a:p>
                      <a:endParaRPr lang="es-ES" dirty="0" smtClean="0"/>
                    </a:p>
                    <a:p>
                      <a:r>
                        <a:rPr lang="es-ES" dirty="0" smtClean="0"/>
                        <a:t>53%</a:t>
                      </a:r>
                      <a:endParaRPr lang="es-ES" dirty="0"/>
                    </a:p>
                  </a:txBody>
                  <a:tcPr/>
                </a:tc>
              </a:tr>
              <a:tr h="370840">
                <a:tc>
                  <a:txBody>
                    <a:bodyPr/>
                    <a:lstStyle/>
                    <a:p>
                      <a:endParaRPr lang="es-ES" dirty="0" smtClean="0"/>
                    </a:p>
                    <a:p>
                      <a:r>
                        <a:rPr lang="es-ES" dirty="0" smtClean="0"/>
                        <a:t>TOTALES</a:t>
                      </a:r>
                      <a:endParaRPr lang="es-ES" dirty="0"/>
                    </a:p>
                  </a:txBody>
                  <a:tcPr/>
                </a:tc>
                <a:tc>
                  <a:txBody>
                    <a:bodyPr/>
                    <a:lstStyle/>
                    <a:p>
                      <a:endParaRPr lang="es-ES" dirty="0" smtClean="0"/>
                    </a:p>
                    <a:p>
                      <a:r>
                        <a:rPr lang="es-ES" dirty="0" smtClean="0"/>
                        <a:t>30</a:t>
                      </a:r>
                      <a:endParaRPr lang="es-ES" dirty="0"/>
                    </a:p>
                  </a:txBody>
                  <a:tcPr/>
                </a:tc>
                <a:tc>
                  <a:txBody>
                    <a:bodyPr/>
                    <a:lstStyle/>
                    <a:p>
                      <a:endParaRPr lang="es-ES" dirty="0" smtClean="0"/>
                    </a:p>
                    <a:p>
                      <a:r>
                        <a:rPr lang="es-ES" dirty="0" smtClean="0"/>
                        <a:t>30</a:t>
                      </a:r>
                      <a:endParaRPr lang="es-ES" dirty="0"/>
                    </a:p>
                  </a:txBody>
                  <a:tcPr/>
                </a:tc>
                <a:tc>
                  <a:txBody>
                    <a:bodyPr/>
                    <a:lstStyle/>
                    <a:p>
                      <a:endParaRPr lang="es-ES" dirty="0" smtClean="0"/>
                    </a:p>
                    <a:p>
                      <a:r>
                        <a:rPr lang="es-ES" dirty="0" smtClean="0"/>
                        <a:t>1</a:t>
                      </a:r>
                      <a:endParaRPr lang="es-ES" dirty="0"/>
                    </a:p>
                  </a:txBody>
                  <a:tcPr/>
                </a:tc>
                <a:tc>
                  <a:txBody>
                    <a:bodyPr/>
                    <a:lstStyle/>
                    <a:p>
                      <a:endParaRPr lang="es-ES" dirty="0" smtClean="0"/>
                    </a:p>
                    <a:p>
                      <a:r>
                        <a:rPr lang="es-ES" dirty="0" smtClean="0"/>
                        <a:t>100%</a:t>
                      </a:r>
                      <a:endParaRPr lang="es-ES" dirty="0"/>
                    </a:p>
                  </a:txBody>
                  <a:tcPr/>
                </a:tc>
              </a:tr>
            </a:tbl>
          </a:graphicData>
        </a:graphic>
      </p:graphicFrame>
      <p:sp>
        <p:nvSpPr>
          <p:cNvPr id="6" name="5 CuadroTexto"/>
          <p:cNvSpPr txBox="1"/>
          <p:nvPr/>
        </p:nvSpPr>
        <p:spPr>
          <a:xfrm>
            <a:off x="1500166" y="5500702"/>
            <a:ext cx="6072230" cy="1200329"/>
          </a:xfrm>
          <a:prstGeom prst="rect">
            <a:avLst/>
          </a:prstGeom>
          <a:noFill/>
        </p:spPr>
        <p:txBody>
          <a:bodyPr wrap="square" rtlCol="0">
            <a:spAutoFit/>
          </a:bodyPr>
          <a:lstStyle/>
          <a:p>
            <a:r>
              <a:rPr lang="es-ES_tradnl" b="1" dirty="0" smtClean="0"/>
              <a:t>Fuente:</a:t>
            </a:r>
            <a:r>
              <a:rPr lang="es-ES_tradnl" dirty="0" smtClean="0"/>
              <a:t> Encuesta realizada por las autoras a enfermeras de Clínica Medica del Hospital Teodoro J. Schestakow. durante diciembre del 2008</a:t>
            </a:r>
            <a:endParaRPr lang="es-ES" dirty="0" smtClean="0"/>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aphicFrame>
        <p:nvGraphicFramePr>
          <p:cNvPr id="4" name="3 Marcador de contenido"/>
          <p:cNvGraphicFramePr>
            <a:graphicFrameLocks noGrp="1"/>
          </p:cNvGraphicFramePr>
          <p:nvPr>
            <p:ph sz="quarter" idx="1"/>
          </p:nvPr>
        </p:nvGraphicFramePr>
        <p:xfrm>
          <a:off x="857224" y="2643182"/>
          <a:ext cx="7556523" cy="3473461"/>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928662" y="1428736"/>
            <a:ext cx="7429552" cy="830997"/>
          </a:xfrm>
          <a:prstGeom prst="rect">
            <a:avLst/>
          </a:prstGeom>
          <a:noFill/>
        </p:spPr>
        <p:txBody>
          <a:bodyPr wrap="square" rtlCol="0">
            <a:spAutoFit/>
          </a:bodyPr>
          <a:lstStyle/>
          <a:p>
            <a:pPr algn="ctr">
              <a:buNone/>
            </a:pPr>
            <a:r>
              <a:rPr lang="es-ES" sz="2400" dirty="0" smtClean="0">
                <a:latin typeface="Arial Narrow" pitchFamily="34" charset="0"/>
              </a:rPr>
              <a:t>DISTRIBUCION  POR EDAD</a:t>
            </a:r>
          </a:p>
          <a:p>
            <a:pPr algn="ctr">
              <a:buNone/>
            </a:pPr>
            <a:r>
              <a:rPr lang="es-ES" sz="2400" dirty="0" smtClean="0">
                <a:latin typeface="Arial Narrow" pitchFamily="34" charset="0"/>
              </a:rPr>
              <a:t>GRAFICO</a:t>
            </a:r>
            <a:endParaRPr lang="es-ES" sz="2400" dirty="0"/>
          </a:p>
        </p:txBody>
      </p:sp>
      <p:grpSp>
        <p:nvGrpSpPr>
          <p:cNvPr id="12" name="11 Grupo"/>
          <p:cNvGrpSpPr/>
          <p:nvPr/>
        </p:nvGrpSpPr>
        <p:grpSpPr>
          <a:xfrm>
            <a:off x="2500298" y="2714620"/>
            <a:ext cx="5857916" cy="3214710"/>
            <a:chOff x="2500298" y="2714620"/>
            <a:chExt cx="5857916" cy="3214710"/>
          </a:xfrm>
        </p:grpSpPr>
        <p:sp>
          <p:nvSpPr>
            <p:cNvPr id="6" name="5 Rectángulo"/>
            <p:cNvSpPr/>
            <p:nvPr/>
          </p:nvSpPr>
          <p:spPr>
            <a:xfrm>
              <a:off x="2500298" y="3714752"/>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53%</a:t>
              </a:r>
              <a:endParaRPr lang="es-ES" sz="1400" dirty="0">
                <a:solidFill>
                  <a:schemeClr val="tx1"/>
                </a:solidFill>
              </a:endParaRPr>
            </a:p>
          </p:txBody>
        </p:sp>
        <p:sp>
          <p:nvSpPr>
            <p:cNvPr id="7" name="6 Rectángulo"/>
            <p:cNvSpPr/>
            <p:nvPr/>
          </p:nvSpPr>
          <p:spPr>
            <a:xfrm>
              <a:off x="5643570" y="4071942"/>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30%</a:t>
              </a:r>
              <a:endParaRPr lang="es-ES" sz="1400" dirty="0">
                <a:solidFill>
                  <a:schemeClr val="tx1"/>
                </a:solidFill>
              </a:endParaRPr>
            </a:p>
          </p:txBody>
        </p:sp>
        <p:sp>
          <p:nvSpPr>
            <p:cNvPr id="8" name="7 Rectángulo"/>
            <p:cNvSpPr/>
            <p:nvPr/>
          </p:nvSpPr>
          <p:spPr>
            <a:xfrm>
              <a:off x="4786314" y="2928934"/>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17%</a:t>
              </a:r>
              <a:endParaRPr lang="es-ES" sz="1400" dirty="0">
                <a:solidFill>
                  <a:schemeClr val="tx1"/>
                </a:solidFill>
              </a:endParaRPr>
            </a:p>
          </p:txBody>
        </p:sp>
        <p:sp>
          <p:nvSpPr>
            <p:cNvPr id="9" name="8 Rectángulo"/>
            <p:cNvSpPr/>
            <p:nvPr/>
          </p:nvSpPr>
          <p:spPr>
            <a:xfrm>
              <a:off x="6500826" y="2714620"/>
              <a:ext cx="164307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25  A  35 </a:t>
              </a:r>
              <a:endParaRPr lang="es-ES" sz="1400" dirty="0">
                <a:solidFill>
                  <a:schemeClr val="tx1"/>
                </a:solidFill>
              </a:endParaRPr>
            </a:p>
          </p:txBody>
        </p:sp>
        <p:sp>
          <p:nvSpPr>
            <p:cNvPr id="10" name="9 Rectángulo"/>
            <p:cNvSpPr/>
            <p:nvPr/>
          </p:nvSpPr>
          <p:spPr>
            <a:xfrm>
              <a:off x="6715140" y="5500702"/>
              <a:ext cx="164307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36  A 45</a:t>
              </a:r>
              <a:endParaRPr lang="es-ES" sz="1400" dirty="0">
                <a:solidFill>
                  <a:schemeClr val="tx1"/>
                </a:solidFill>
              </a:endParaRPr>
            </a:p>
          </p:txBody>
        </p:sp>
      </p:grpSp>
      <p:sp>
        <p:nvSpPr>
          <p:cNvPr id="11" name="10 Rectángulo"/>
          <p:cNvSpPr/>
          <p:nvPr/>
        </p:nvSpPr>
        <p:spPr>
          <a:xfrm>
            <a:off x="1000100" y="5429264"/>
            <a:ext cx="164307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46  A 55</a:t>
            </a:r>
            <a:endParaRPr lang="es-ES" sz="14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dirty="0" smtClean="0">
                <a:latin typeface="Arial Narrow" pitchFamily="34" charset="0"/>
              </a:rPr>
              <a:t> DISTRIBUCION POR NIVEL DE FORMACION PROFESIONAL</a:t>
            </a:r>
          </a:p>
          <a:p>
            <a:pPr algn="ctr">
              <a:buNone/>
            </a:pPr>
            <a:endParaRPr lang="es-ES" sz="2400" b="1"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71604" y="2214554"/>
          <a:ext cx="6096000" cy="244348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s-ES" sz="1100" dirty="0" smtClean="0"/>
                        <a:t>FORMACION</a:t>
                      </a:r>
                      <a:endParaRPr lang="es-ES" sz="1100" dirty="0"/>
                    </a:p>
                  </a:txBody>
                  <a:tcPr/>
                </a:tc>
                <a:tc>
                  <a:txBody>
                    <a:bodyPr/>
                    <a:lstStyle/>
                    <a:p>
                      <a:r>
                        <a:rPr lang="es-ES" sz="1200" dirty="0" smtClean="0"/>
                        <a:t>F. A.</a:t>
                      </a:r>
                      <a:endParaRPr lang="es-ES" sz="1200" dirty="0"/>
                    </a:p>
                  </a:txBody>
                  <a:tcPr/>
                </a:tc>
                <a:tc>
                  <a:txBody>
                    <a:bodyPr/>
                    <a:lstStyle/>
                    <a:p>
                      <a:r>
                        <a:rPr lang="es-ES" sz="1200" dirty="0" smtClean="0"/>
                        <a:t>F. AC.</a:t>
                      </a:r>
                      <a:endParaRPr lang="es-ES" sz="1200" dirty="0"/>
                    </a:p>
                  </a:txBody>
                  <a:tcPr/>
                </a:tc>
                <a:tc>
                  <a:txBody>
                    <a:bodyPr/>
                    <a:lstStyle/>
                    <a:p>
                      <a:r>
                        <a:rPr lang="es-ES" sz="1200" dirty="0" smtClean="0"/>
                        <a:t>F. R.</a:t>
                      </a:r>
                      <a:endParaRPr lang="es-ES" sz="1200" dirty="0"/>
                    </a:p>
                  </a:txBody>
                  <a:tcPr/>
                </a:tc>
                <a:tc>
                  <a:txBody>
                    <a:bodyPr/>
                    <a:lstStyle/>
                    <a:p>
                      <a:r>
                        <a:rPr lang="es-ES" sz="1200" dirty="0" smtClean="0"/>
                        <a:t>F. %</a:t>
                      </a:r>
                      <a:endParaRPr lang="es-ES" sz="1200" dirty="0"/>
                    </a:p>
                  </a:txBody>
                  <a:tcPr/>
                </a:tc>
              </a:tr>
              <a:tr h="370840">
                <a:tc>
                  <a:txBody>
                    <a:bodyPr/>
                    <a:lstStyle/>
                    <a:p>
                      <a:endParaRPr lang="es-ES" sz="1400" dirty="0" smtClean="0"/>
                    </a:p>
                    <a:p>
                      <a:r>
                        <a:rPr lang="es-ES" sz="1400" dirty="0" smtClean="0"/>
                        <a:t>Profesional</a:t>
                      </a:r>
                      <a:endParaRPr lang="es-ES" sz="1400" dirty="0"/>
                    </a:p>
                  </a:txBody>
                  <a:tcPr/>
                </a:tc>
                <a:tc>
                  <a:txBody>
                    <a:bodyPr/>
                    <a:lstStyle/>
                    <a:p>
                      <a:pPr algn="ctr"/>
                      <a:endParaRPr lang="es-ES" sz="1400" dirty="0" smtClean="0"/>
                    </a:p>
                    <a:p>
                      <a:pPr algn="ctr"/>
                      <a:r>
                        <a:rPr lang="es-ES" sz="1400" dirty="0" smtClean="0"/>
                        <a:t>24</a:t>
                      </a:r>
                      <a:endParaRPr lang="es-ES" sz="1400" dirty="0"/>
                    </a:p>
                  </a:txBody>
                  <a:tcPr/>
                </a:tc>
                <a:tc>
                  <a:txBody>
                    <a:bodyPr/>
                    <a:lstStyle/>
                    <a:p>
                      <a:pPr algn="ctr"/>
                      <a:endParaRPr lang="es-ES" sz="1400" dirty="0" smtClean="0"/>
                    </a:p>
                    <a:p>
                      <a:pPr algn="ctr"/>
                      <a:r>
                        <a:rPr lang="es-ES" sz="1400" dirty="0" smtClean="0"/>
                        <a:t>24</a:t>
                      </a:r>
                      <a:endParaRPr lang="es-ES" sz="1400" dirty="0"/>
                    </a:p>
                  </a:txBody>
                  <a:tcPr/>
                </a:tc>
                <a:tc>
                  <a:txBody>
                    <a:bodyPr/>
                    <a:lstStyle/>
                    <a:p>
                      <a:pPr algn="ctr"/>
                      <a:endParaRPr lang="es-ES" sz="1400" dirty="0" smtClean="0"/>
                    </a:p>
                    <a:p>
                      <a:pPr algn="ctr"/>
                      <a:r>
                        <a:rPr lang="es-ES" sz="1400" dirty="0" smtClean="0"/>
                        <a:t>0,8</a:t>
                      </a:r>
                      <a:endParaRPr lang="es-ES" sz="1400" dirty="0"/>
                    </a:p>
                  </a:txBody>
                  <a:tcPr/>
                </a:tc>
                <a:tc>
                  <a:txBody>
                    <a:bodyPr/>
                    <a:lstStyle/>
                    <a:p>
                      <a:pPr algn="ctr"/>
                      <a:endParaRPr lang="es-ES" sz="1400" dirty="0" smtClean="0"/>
                    </a:p>
                    <a:p>
                      <a:pPr algn="ctr"/>
                      <a:r>
                        <a:rPr lang="es-ES" sz="1400" dirty="0" smtClean="0"/>
                        <a:t>80%</a:t>
                      </a:r>
                      <a:endParaRPr lang="es-ES" sz="1400" dirty="0"/>
                    </a:p>
                  </a:txBody>
                  <a:tcPr/>
                </a:tc>
              </a:tr>
              <a:tr h="370840">
                <a:tc>
                  <a:txBody>
                    <a:bodyPr/>
                    <a:lstStyle/>
                    <a:p>
                      <a:endParaRPr lang="es-ES" sz="1400" dirty="0" smtClean="0"/>
                    </a:p>
                    <a:p>
                      <a:r>
                        <a:rPr lang="es-ES" sz="1400" dirty="0" smtClean="0"/>
                        <a:t>Licenciado</a:t>
                      </a:r>
                      <a:endParaRPr lang="es-ES" sz="1400" dirty="0"/>
                    </a:p>
                  </a:txBody>
                  <a:tcPr/>
                </a:tc>
                <a:tc>
                  <a:txBody>
                    <a:bodyPr/>
                    <a:lstStyle/>
                    <a:p>
                      <a:pPr algn="ctr"/>
                      <a:endParaRPr lang="es-ES" sz="1400" dirty="0" smtClean="0"/>
                    </a:p>
                    <a:p>
                      <a:pPr algn="ctr"/>
                      <a:r>
                        <a:rPr lang="es-ES" sz="1400" dirty="0" smtClean="0"/>
                        <a:t>1</a:t>
                      </a:r>
                      <a:endParaRPr lang="es-ES" sz="1400" dirty="0"/>
                    </a:p>
                  </a:txBody>
                  <a:tcPr/>
                </a:tc>
                <a:tc>
                  <a:txBody>
                    <a:bodyPr/>
                    <a:lstStyle/>
                    <a:p>
                      <a:pPr algn="ctr"/>
                      <a:endParaRPr lang="es-ES" sz="1400" dirty="0" smtClean="0"/>
                    </a:p>
                    <a:p>
                      <a:pPr algn="ctr"/>
                      <a:r>
                        <a:rPr lang="es-ES" sz="1400" dirty="0" smtClean="0"/>
                        <a:t>25</a:t>
                      </a:r>
                      <a:endParaRPr lang="es-ES" sz="1400" dirty="0"/>
                    </a:p>
                  </a:txBody>
                  <a:tcPr/>
                </a:tc>
                <a:tc>
                  <a:txBody>
                    <a:bodyPr/>
                    <a:lstStyle/>
                    <a:p>
                      <a:pPr algn="ctr"/>
                      <a:endParaRPr lang="es-ES" sz="1400" dirty="0" smtClean="0"/>
                    </a:p>
                    <a:p>
                      <a:pPr algn="ctr"/>
                      <a:r>
                        <a:rPr lang="es-ES" sz="1400" dirty="0" smtClean="0"/>
                        <a:t>0,03</a:t>
                      </a:r>
                      <a:endParaRPr lang="es-ES" sz="1400" dirty="0"/>
                    </a:p>
                  </a:txBody>
                  <a:tcPr/>
                </a:tc>
                <a:tc>
                  <a:txBody>
                    <a:bodyPr/>
                    <a:lstStyle/>
                    <a:p>
                      <a:pPr algn="ctr"/>
                      <a:endParaRPr lang="es-ES" sz="1400" dirty="0" smtClean="0"/>
                    </a:p>
                    <a:p>
                      <a:pPr algn="ctr"/>
                      <a:r>
                        <a:rPr lang="es-ES" sz="1400" dirty="0" smtClean="0"/>
                        <a:t>3%</a:t>
                      </a:r>
                      <a:endParaRPr lang="es-ES" sz="1400" dirty="0"/>
                    </a:p>
                  </a:txBody>
                  <a:tcPr/>
                </a:tc>
              </a:tr>
              <a:tr h="370840">
                <a:tc>
                  <a:txBody>
                    <a:bodyPr/>
                    <a:lstStyle/>
                    <a:p>
                      <a:endParaRPr lang="es-ES" sz="1400" dirty="0" smtClean="0"/>
                    </a:p>
                    <a:p>
                      <a:r>
                        <a:rPr lang="es-ES" sz="1400" dirty="0" smtClean="0"/>
                        <a:t>Auxiliar</a:t>
                      </a:r>
                      <a:endParaRPr lang="es-ES" sz="1400" dirty="0"/>
                    </a:p>
                  </a:txBody>
                  <a:tcPr/>
                </a:tc>
                <a:tc>
                  <a:txBody>
                    <a:bodyPr/>
                    <a:lstStyle/>
                    <a:p>
                      <a:pPr algn="ctr"/>
                      <a:endParaRPr lang="es-ES" sz="1400" dirty="0" smtClean="0"/>
                    </a:p>
                    <a:p>
                      <a:pPr algn="ctr"/>
                      <a:r>
                        <a:rPr lang="es-ES" sz="1400" dirty="0" smtClean="0"/>
                        <a:t>5</a:t>
                      </a:r>
                      <a:endParaRPr lang="es-ES" sz="1400" dirty="0"/>
                    </a:p>
                  </a:txBody>
                  <a:tcPr/>
                </a:tc>
                <a:tc>
                  <a:txBody>
                    <a:bodyPr/>
                    <a:lstStyle/>
                    <a:p>
                      <a:pPr algn="ctr"/>
                      <a:endParaRPr lang="es-ES" sz="1400" dirty="0" smtClean="0"/>
                    </a:p>
                    <a:p>
                      <a:pPr algn="ctr"/>
                      <a:r>
                        <a:rPr lang="es-ES" sz="1400" dirty="0" smtClean="0"/>
                        <a:t>30</a:t>
                      </a:r>
                      <a:endParaRPr lang="es-ES" sz="1400" dirty="0"/>
                    </a:p>
                  </a:txBody>
                  <a:tcPr/>
                </a:tc>
                <a:tc>
                  <a:txBody>
                    <a:bodyPr/>
                    <a:lstStyle/>
                    <a:p>
                      <a:pPr algn="ctr"/>
                      <a:endParaRPr lang="es-ES" sz="1400" dirty="0" smtClean="0"/>
                    </a:p>
                    <a:p>
                      <a:pPr algn="ctr"/>
                      <a:r>
                        <a:rPr lang="es-ES" sz="1400" dirty="0" smtClean="0"/>
                        <a:t>0,17</a:t>
                      </a:r>
                      <a:endParaRPr lang="es-ES" sz="1400" dirty="0"/>
                    </a:p>
                  </a:txBody>
                  <a:tcPr/>
                </a:tc>
                <a:tc>
                  <a:txBody>
                    <a:bodyPr/>
                    <a:lstStyle/>
                    <a:p>
                      <a:pPr algn="ctr"/>
                      <a:endParaRPr lang="es-ES" sz="1400" dirty="0" smtClean="0"/>
                    </a:p>
                    <a:p>
                      <a:pPr algn="ctr"/>
                      <a:r>
                        <a:rPr lang="es-ES" sz="1400" dirty="0" smtClean="0"/>
                        <a:t>17%</a:t>
                      </a:r>
                      <a:endParaRPr lang="es-ES" sz="1400" dirty="0"/>
                    </a:p>
                  </a:txBody>
                  <a:tcPr/>
                </a:tc>
              </a:tr>
              <a:tr h="370840">
                <a:tc>
                  <a:txBody>
                    <a:bodyPr/>
                    <a:lstStyle/>
                    <a:p>
                      <a:endParaRPr lang="es-ES" sz="1400" dirty="0" smtClean="0"/>
                    </a:p>
                    <a:p>
                      <a:r>
                        <a:rPr lang="es-ES" sz="1400" dirty="0" smtClean="0"/>
                        <a:t>TOTAL</a:t>
                      </a:r>
                      <a:endParaRPr lang="es-ES" sz="1400" dirty="0"/>
                    </a:p>
                  </a:txBody>
                  <a:tcPr/>
                </a:tc>
                <a:tc>
                  <a:txBody>
                    <a:bodyPr/>
                    <a:lstStyle/>
                    <a:p>
                      <a:pPr algn="ctr"/>
                      <a:endParaRPr lang="es-ES" sz="1400" dirty="0" smtClean="0"/>
                    </a:p>
                    <a:p>
                      <a:pPr algn="ctr"/>
                      <a:r>
                        <a:rPr lang="es-ES" sz="1400" dirty="0" smtClean="0"/>
                        <a:t>30</a:t>
                      </a:r>
                      <a:endParaRPr lang="es-ES" sz="1400" dirty="0"/>
                    </a:p>
                  </a:txBody>
                  <a:tcPr/>
                </a:tc>
                <a:tc>
                  <a:txBody>
                    <a:bodyPr/>
                    <a:lstStyle/>
                    <a:p>
                      <a:pPr algn="ctr"/>
                      <a:endParaRPr lang="es-ES" sz="1400" dirty="0" smtClean="0"/>
                    </a:p>
                    <a:p>
                      <a:pPr algn="ctr"/>
                      <a:r>
                        <a:rPr lang="es-ES" sz="1400" dirty="0" smtClean="0"/>
                        <a:t>30</a:t>
                      </a:r>
                      <a:endParaRPr lang="es-ES" sz="1400" dirty="0"/>
                    </a:p>
                  </a:txBody>
                  <a:tcPr/>
                </a:tc>
                <a:tc>
                  <a:txBody>
                    <a:bodyPr/>
                    <a:lstStyle/>
                    <a:p>
                      <a:pPr algn="ctr"/>
                      <a:endParaRPr lang="es-ES" sz="1400" dirty="0" smtClean="0"/>
                    </a:p>
                    <a:p>
                      <a:pPr algn="ctr"/>
                      <a:r>
                        <a:rPr lang="es-ES" sz="1400" dirty="0" smtClean="0"/>
                        <a:t>1</a:t>
                      </a:r>
                      <a:endParaRPr lang="es-ES" sz="1400" dirty="0"/>
                    </a:p>
                  </a:txBody>
                  <a:tcPr/>
                </a:tc>
                <a:tc>
                  <a:txBody>
                    <a:bodyPr/>
                    <a:lstStyle/>
                    <a:p>
                      <a:pPr algn="ctr"/>
                      <a:endParaRPr lang="es-ES" sz="1400" dirty="0" smtClean="0"/>
                    </a:p>
                    <a:p>
                      <a:pPr algn="ctr"/>
                      <a:r>
                        <a:rPr lang="es-ES" sz="1400" dirty="0" smtClean="0"/>
                        <a:t>100%</a:t>
                      </a:r>
                      <a:endParaRPr lang="es-ES" sz="1400" dirty="0"/>
                    </a:p>
                  </a:txBody>
                  <a:tcPr/>
                </a:tc>
              </a:tr>
            </a:tbl>
          </a:graphicData>
        </a:graphic>
      </p:graphicFrame>
      <p:sp>
        <p:nvSpPr>
          <p:cNvPr id="5" name="4 CuadroTexto"/>
          <p:cNvSpPr txBox="1"/>
          <p:nvPr/>
        </p:nvSpPr>
        <p:spPr>
          <a:xfrm>
            <a:off x="1571604" y="4786322"/>
            <a:ext cx="6072230" cy="1200329"/>
          </a:xfrm>
          <a:prstGeom prst="rect">
            <a:avLst/>
          </a:prstGeom>
          <a:noFill/>
        </p:spPr>
        <p:txBody>
          <a:bodyPr wrap="square" rtlCol="0">
            <a:spAutoFit/>
          </a:bodyPr>
          <a:lstStyle/>
          <a:p>
            <a:r>
              <a:rPr lang="es-ES_tradnl" b="1" dirty="0" smtClean="0"/>
              <a:t>Fuente:</a:t>
            </a:r>
            <a:r>
              <a:rPr lang="es-ES_tradnl" dirty="0" smtClean="0"/>
              <a:t> Encuesta realizada por las autoras a enfermeras de Clínica Medica del Hospital Teodoro J. Schestakow. durante diciembre del 2008</a:t>
            </a:r>
            <a:endParaRPr lang="es-ES" dirty="0" smtClean="0"/>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aphicFrame>
        <p:nvGraphicFramePr>
          <p:cNvPr id="4" name="3 Marcador de contenido"/>
          <p:cNvGraphicFramePr>
            <a:graphicFrameLocks noGrp="1"/>
          </p:cNvGraphicFramePr>
          <p:nvPr>
            <p:ph sz="quarter" idx="1"/>
          </p:nvPr>
        </p:nvGraphicFramePr>
        <p:xfrm>
          <a:off x="1428728" y="2500306"/>
          <a:ext cx="6215106" cy="3357586"/>
        </p:xfrm>
        <a:graphic>
          <a:graphicData uri="http://schemas.openxmlformats.org/drawingml/2006/chart">
            <c:chart xmlns:c="http://schemas.openxmlformats.org/drawingml/2006/chart" xmlns:r="http://schemas.openxmlformats.org/officeDocument/2006/relationships" r:id="rId2"/>
          </a:graphicData>
        </a:graphic>
      </p:graphicFrame>
      <p:sp>
        <p:nvSpPr>
          <p:cNvPr id="6" name="5 CuadroTexto"/>
          <p:cNvSpPr txBox="1"/>
          <p:nvPr/>
        </p:nvSpPr>
        <p:spPr>
          <a:xfrm>
            <a:off x="1000100" y="1571612"/>
            <a:ext cx="7072362" cy="646331"/>
          </a:xfrm>
          <a:prstGeom prst="rect">
            <a:avLst/>
          </a:prstGeom>
          <a:noFill/>
        </p:spPr>
        <p:txBody>
          <a:bodyPr wrap="square" rtlCol="0">
            <a:spAutoFit/>
          </a:bodyPr>
          <a:lstStyle/>
          <a:p>
            <a:pPr algn="ctr"/>
            <a:r>
              <a:rPr lang="es-ES" b="1" dirty="0" smtClean="0">
                <a:latin typeface="Arial Narrow" pitchFamily="34" charset="0"/>
              </a:rPr>
              <a:t>DISTRIBUCION POR NIVEL DE FORMACION PROFESIONAL</a:t>
            </a:r>
          </a:p>
          <a:p>
            <a:pPr algn="ctr"/>
            <a:r>
              <a:rPr lang="es-ES" b="1" dirty="0" smtClean="0">
                <a:latin typeface="Arial Narrow" pitchFamily="34" charset="0"/>
              </a:rPr>
              <a:t>TABLA</a:t>
            </a:r>
            <a:endParaRPr lang="es-ES" dirty="0"/>
          </a:p>
        </p:txBody>
      </p:sp>
      <p:sp>
        <p:nvSpPr>
          <p:cNvPr id="7" name="6 Rectángulo"/>
          <p:cNvSpPr/>
          <p:nvPr/>
        </p:nvSpPr>
        <p:spPr>
          <a:xfrm>
            <a:off x="3143240" y="2857496"/>
            <a:ext cx="1143008"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17%</a:t>
            </a:r>
            <a:endParaRPr lang="es-ES" sz="1400" dirty="0">
              <a:solidFill>
                <a:schemeClr val="tx1"/>
              </a:solidFill>
            </a:endParaRPr>
          </a:p>
        </p:txBody>
      </p:sp>
      <p:sp>
        <p:nvSpPr>
          <p:cNvPr id="8" name="7 Rectángulo"/>
          <p:cNvSpPr/>
          <p:nvPr/>
        </p:nvSpPr>
        <p:spPr>
          <a:xfrm>
            <a:off x="4643438" y="4071942"/>
            <a:ext cx="1143008"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80%</a:t>
            </a:r>
            <a:endParaRPr lang="es-ES" sz="1400" dirty="0">
              <a:solidFill>
                <a:schemeClr val="tx1"/>
              </a:solidFill>
            </a:endParaRPr>
          </a:p>
        </p:txBody>
      </p:sp>
      <p:sp>
        <p:nvSpPr>
          <p:cNvPr id="9" name="8 Rectángulo"/>
          <p:cNvSpPr/>
          <p:nvPr/>
        </p:nvSpPr>
        <p:spPr>
          <a:xfrm>
            <a:off x="2143108" y="3357562"/>
            <a:ext cx="1143008"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bg1"/>
                </a:solidFill>
              </a:rPr>
              <a:t>3%</a:t>
            </a:r>
            <a:endParaRPr lang="es-ES" sz="1400" dirty="0">
              <a:solidFill>
                <a:schemeClr val="bg1"/>
              </a:solidFill>
            </a:endParaRPr>
          </a:p>
        </p:txBody>
      </p:sp>
      <p:sp>
        <p:nvSpPr>
          <p:cNvPr id="10" name="9 Rectángulo"/>
          <p:cNvSpPr/>
          <p:nvPr/>
        </p:nvSpPr>
        <p:spPr>
          <a:xfrm>
            <a:off x="1643042" y="2571744"/>
            <a:ext cx="1500198"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Licenciado</a:t>
            </a:r>
            <a:endParaRPr lang="es-ES" sz="1400" dirty="0">
              <a:solidFill>
                <a:schemeClr val="tx1"/>
              </a:solidFill>
            </a:endParaRPr>
          </a:p>
        </p:txBody>
      </p:sp>
      <p:sp>
        <p:nvSpPr>
          <p:cNvPr id="11" name="10 Rectángulo"/>
          <p:cNvSpPr/>
          <p:nvPr/>
        </p:nvSpPr>
        <p:spPr>
          <a:xfrm>
            <a:off x="1357290" y="3714752"/>
            <a:ext cx="135732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Auxiliar</a:t>
            </a:r>
            <a:endParaRPr lang="es-ES"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04800" y="214290"/>
            <a:ext cx="8686800" cy="5865835"/>
          </a:xfrm>
        </p:spPr>
        <p:txBody>
          <a:bodyPr>
            <a:normAutofit/>
          </a:bodyPr>
          <a:lstStyle/>
          <a:p>
            <a:pPr>
              <a:buNone/>
            </a:pPr>
            <a:r>
              <a:rPr lang="es-ES_tradnl" sz="2800" i="1" dirty="0" smtClean="0"/>
              <a:t> </a:t>
            </a:r>
            <a:endParaRPr lang="es-ES_tradnl" i="1" dirty="0" smtClean="0"/>
          </a:p>
          <a:p>
            <a:pPr algn="ctr">
              <a:buNone/>
            </a:pPr>
            <a:endParaRPr lang="es-ES_tradnl" sz="3600" i="1" dirty="0" smtClean="0"/>
          </a:p>
          <a:p>
            <a:pPr algn="ctr">
              <a:buNone/>
            </a:pPr>
            <a:r>
              <a:rPr lang="es-ES_tradnl" sz="3600" i="1" dirty="0" smtClean="0"/>
              <a:t>“Reacción del Personal de Enfermería frente al proceso de la muerte”</a:t>
            </a:r>
          </a:p>
          <a:p>
            <a:pPr algn="ctr">
              <a:buNone/>
            </a:pPr>
            <a:endParaRPr lang="es-ES_tradnl" sz="3600" i="1" dirty="0" smtClean="0"/>
          </a:p>
          <a:p>
            <a:pPr algn="ctr">
              <a:buNone/>
            </a:pPr>
            <a:r>
              <a:rPr lang="es-ES_tradnl" sz="3600" i="1" dirty="0" smtClean="0"/>
              <a:t>AUTORAS</a:t>
            </a:r>
          </a:p>
          <a:p>
            <a:pPr algn="ctr">
              <a:buNone/>
            </a:pPr>
            <a:endParaRPr lang="es-ES_tradnl" sz="4000" i="1" dirty="0" smtClean="0"/>
          </a:p>
          <a:p>
            <a:pPr algn="ctr">
              <a:buNone/>
            </a:pPr>
            <a:r>
              <a:rPr lang="es-ES" dirty="0" smtClean="0"/>
              <a:t>Mónica Martínez</a:t>
            </a:r>
          </a:p>
          <a:p>
            <a:pPr algn="ctr">
              <a:buNone/>
            </a:pPr>
            <a:r>
              <a:rPr lang="es-ES" dirty="0" smtClean="0"/>
              <a:t>María I. Sepúlveda</a:t>
            </a:r>
          </a:p>
          <a:p>
            <a:pPr algn="ctr">
              <a:buNone/>
            </a:pPr>
            <a:endParaRPr lang="es-ES" sz="4000" dirty="0" smtClean="0"/>
          </a:p>
          <a:p>
            <a:endParaRPr lang="es-ES" dirty="0"/>
          </a:p>
        </p:txBody>
      </p:sp>
      <p:cxnSp>
        <p:nvCxnSpPr>
          <p:cNvPr id="5" name="4 Conector recto"/>
          <p:cNvCxnSpPr/>
          <p:nvPr/>
        </p:nvCxnSpPr>
        <p:spPr>
          <a:xfrm rot="10800000">
            <a:off x="928662" y="2857496"/>
            <a:ext cx="7215238"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000" b="1" dirty="0" smtClean="0">
                <a:latin typeface="Arial Narrow" pitchFamily="34" charset="0"/>
              </a:rPr>
              <a:t>DISTRIBUCION SEGÚN CONOCIMIENTO DE EXISTENCIA DE PROGRAMAS EDUCATIVOS EN LA INSTITUCION</a:t>
            </a:r>
          </a:p>
          <a:p>
            <a:pPr algn="ctr">
              <a:buNone/>
            </a:pPr>
            <a:r>
              <a:rPr lang="es-ES" sz="2000" b="1" dirty="0" smtClean="0">
                <a:latin typeface="Arial Narrow" pitchFamily="34" charset="0"/>
              </a:rPr>
              <a:t>TABLA</a:t>
            </a:r>
            <a:endParaRPr lang="es-ES" sz="2000"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71604" y="2786058"/>
          <a:ext cx="6096000" cy="2255520"/>
        </p:xfrm>
        <a:graphic>
          <a:graphicData uri="http://schemas.openxmlformats.org/drawingml/2006/table">
            <a:tbl>
              <a:tblPr firstRow="1" bandRow="1">
                <a:tableStyleId>{5C22544A-7EE6-4342-B048-85BDC9FD1C3A}</a:tableStyleId>
              </a:tblPr>
              <a:tblGrid>
                <a:gridCol w="1357322"/>
                <a:gridCol w="1081078"/>
                <a:gridCol w="1219200"/>
                <a:gridCol w="1219200"/>
                <a:gridCol w="1219200"/>
              </a:tblGrid>
              <a:tr h="370840">
                <a:tc>
                  <a:txBody>
                    <a:bodyPr/>
                    <a:lstStyle/>
                    <a:p>
                      <a:pPr algn="ctr"/>
                      <a:r>
                        <a:rPr lang="es-ES" sz="1200" dirty="0" smtClean="0"/>
                        <a:t>EXISTEN</a:t>
                      </a:r>
                      <a:r>
                        <a:rPr lang="es-ES" sz="1200" baseline="0" dirty="0" smtClean="0"/>
                        <a:t> PROGRAMAS EDUCATIVOS</a:t>
                      </a:r>
                      <a:endParaRPr lang="es-ES" sz="1200" dirty="0"/>
                    </a:p>
                  </a:txBody>
                  <a:tcPr/>
                </a:tc>
                <a:tc>
                  <a:txBody>
                    <a:bodyPr/>
                    <a:lstStyle/>
                    <a:p>
                      <a:r>
                        <a:rPr lang="es-ES" sz="1400" dirty="0" smtClean="0"/>
                        <a:t>F.</a:t>
                      </a:r>
                      <a:r>
                        <a:rPr lang="es-ES" sz="1400" baseline="0" dirty="0" smtClean="0"/>
                        <a:t> A.</a:t>
                      </a:r>
                      <a:endParaRPr lang="es-ES" sz="1400" dirty="0"/>
                    </a:p>
                  </a:txBody>
                  <a:tcPr/>
                </a:tc>
                <a:tc>
                  <a:txBody>
                    <a:bodyPr/>
                    <a:lstStyle/>
                    <a:p>
                      <a:r>
                        <a:rPr lang="es-ES" sz="1400" dirty="0" smtClean="0"/>
                        <a:t>F. AC.</a:t>
                      </a:r>
                      <a:endParaRPr lang="es-ES" sz="1400" dirty="0"/>
                    </a:p>
                  </a:txBody>
                  <a:tcPr/>
                </a:tc>
                <a:tc>
                  <a:txBody>
                    <a:bodyPr/>
                    <a:lstStyle/>
                    <a:p>
                      <a:r>
                        <a:rPr lang="es-ES" sz="1400" dirty="0" smtClean="0"/>
                        <a:t>F. R. </a:t>
                      </a:r>
                      <a:endParaRPr lang="es-ES" sz="1400" dirty="0"/>
                    </a:p>
                  </a:txBody>
                  <a:tcPr/>
                </a:tc>
                <a:tc>
                  <a:txBody>
                    <a:bodyPr/>
                    <a:lstStyle/>
                    <a:p>
                      <a:r>
                        <a:rPr lang="es-ES" sz="1400" dirty="0" smtClean="0"/>
                        <a:t>F %</a:t>
                      </a:r>
                      <a:endParaRPr lang="es-ES" sz="1400" dirty="0"/>
                    </a:p>
                  </a:txBody>
                  <a:tcPr/>
                </a:tc>
              </a:tr>
              <a:tr h="370840">
                <a:tc>
                  <a:txBody>
                    <a:bodyPr/>
                    <a:lstStyle/>
                    <a:p>
                      <a:endParaRPr lang="es-ES" sz="1400" dirty="0" smtClean="0"/>
                    </a:p>
                    <a:p>
                      <a:r>
                        <a:rPr lang="es-ES" sz="1400" dirty="0" smtClean="0"/>
                        <a:t>SI</a:t>
                      </a:r>
                      <a:endParaRPr lang="es-ES" sz="1400" dirty="0"/>
                    </a:p>
                  </a:txBody>
                  <a:tcPr/>
                </a:tc>
                <a:tc>
                  <a:txBody>
                    <a:bodyPr/>
                    <a:lstStyle/>
                    <a:p>
                      <a:endParaRPr lang="es-ES" sz="1400" dirty="0" smtClean="0"/>
                    </a:p>
                    <a:p>
                      <a:r>
                        <a:rPr lang="es-ES" sz="1400" dirty="0" smtClean="0"/>
                        <a:t>8</a:t>
                      </a:r>
                      <a:endParaRPr lang="es-ES" sz="1400" dirty="0"/>
                    </a:p>
                  </a:txBody>
                  <a:tcPr/>
                </a:tc>
                <a:tc>
                  <a:txBody>
                    <a:bodyPr/>
                    <a:lstStyle/>
                    <a:p>
                      <a:endParaRPr lang="es-ES" sz="1400" dirty="0" smtClean="0"/>
                    </a:p>
                    <a:p>
                      <a:r>
                        <a:rPr lang="es-ES" sz="1400" dirty="0" smtClean="0"/>
                        <a:t>8</a:t>
                      </a:r>
                      <a:endParaRPr lang="es-ES" sz="1400" dirty="0"/>
                    </a:p>
                  </a:txBody>
                  <a:tcPr/>
                </a:tc>
                <a:tc>
                  <a:txBody>
                    <a:bodyPr/>
                    <a:lstStyle/>
                    <a:p>
                      <a:endParaRPr lang="es-ES" sz="1400" dirty="0" smtClean="0"/>
                    </a:p>
                    <a:p>
                      <a:r>
                        <a:rPr lang="es-ES" sz="1400" dirty="0" smtClean="0"/>
                        <a:t>0,27</a:t>
                      </a:r>
                      <a:endParaRPr lang="es-ES" sz="1400" dirty="0"/>
                    </a:p>
                  </a:txBody>
                  <a:tcPr/>
                </a:tc>
                <a:tc>
                  <a:txBody>
                    <a:bodyPr/>
                    <a:lstStyle/>
                    <a:p>
                      <a:endParaRPr lang="es-ES" sz="1400" dirty="0" smtClean="0"/>
                    </a:p>
                    <a:p>
                      <a:r>
                        <a:rPr lang="es-ES" sz="1400" dirty="0" smtClean="0"/>
                        <a:t>27%</a:t>
                      </a:r>
                      <a:endParaRPr lang="es-ES" sz="1400" dirty="0"/>
                    </a:p>
                  </a:txBody>
                  <a:tcPr/>
                </a:tc>
              </a:tr>
              <a:tr h="370840">
                <a:tc>
                  <a:txBody>
                    <a:bodyPr/>
                    <a:lstStyle/>
                    <a:p>
                      <a:endParaRPr lang="es-ES" sz="1400" dirty="0" smtClean="0"/>
                    </a:p>
                    <a:p>
                      <a:r>
                        <a:rPr lang="es-ES" sz="1400" dirty="0" smtClean="0"/>
                        <a:t>NO</a:t>
                      </a:r>
                      <a:endParaRPr lang="es-ES" sz="1400" dirty="0"/>
                    </a:p>
                  </a:txBody>
                  <a:tcPr/>
                </a:tc>
                <a:tc>
                  <a:txBody>
                    <a:bodyPr/>
                    <a:lstStyle/>
                    <a:p>
                      <a:endParaRPr lang="es-ES" sz="1400" dirty="0" smtClean="0"/>
                    </a:p>
                    <a:p>
                      <a:r>
                        <a:rPr lang="es-ES" sz="1400" dirty="0" smtClean="0"/>
                        <a:t>22</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0,73</a:t>
                      </a:r>
                      <a:endParaRPr lang="es-ES" sz="1400" dirty="0"/>
                    </a:p>
                  </a:txBody>
                  <a:tcPr/>
                </a:tc>
                <a:tc>
                  <a:txBody>
                    <a:bodyPr/>
                    <a:lstStyle/>
                    <a:p>
                      <a:endParaRPr lang="es-ES" sz="1400" dirty="0" smtClean="0"/>
                    </a:p>
                    <a:p>
                      <a:r>
                        <a:rPr lang="es-ES" sz="1400" dirty="0" smtClean="0"/>
                        <a:t>73%</a:t>
                      </a:r>
                      <a:endParaRPr lang="es-ES" sz="1400" dirty="0"/>
                    </a:p>
                  </a:txBody>
                  <a:tcPr/>
                </a:tc>
              </a:tr>
              <a:tr h="370840">
                <a:tc>
                  <a:txBody>
                    <a:bodyPr/>
                    <a:lstStyle/>
                    <a:p>
                      <a:endParaRPr lang="es-ES" sz="1400" dirty="0" smtClean="0"/>
                    </a:p>
                    <a:p>
                      <a:r>
                        <a:rPr lang="es-ES" sz="1400" dirty="0" smtClean="0"/>
                        <a:t>TOTALES</a:t>
                      </a:r>
                      <a:endParaRPr lang="es-ES" sz="14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1</a:t>
                      </a:r>
                      <a:endParaRPr lang="es-ES" sz="1600" dirty="0"/>
                    </a:p>
                  </a:txBody>
                  <a:tcPr/>
                </a:tc>
                <a:tc>
                  <a:txBody>
                    <a:bodyPr/>
                    <a:lstStyle/>
                    <a:p>
                      <a:endParaRPr lang="es-ES" sz="1600" dirty="0" smtClean="0"/>
                    </a:p>
                    <a:p>
                      <a:r>
                        <a:rPr lang="es-ES" sz="1600" dirty="0" smtClean="0"/>
                        <a:t>100%</a:t>
                      </a:r>
                      <a:endParaRPr lang="es-ES" sz="1600" dirty="0"/>
                    </a:p>
                  </a:txBody>
                  <a:tcPr/>
                </a:tc>
              </a:tr>
            </a:tbl>
          </a:graphicData>
        </a:graphic>
      </p:graphicFrame>
      <p:sp>
        <p:nvSpPr>
          <p:cNvPr id="5" name="4 CuadroTexto"/>
          <p:cNvSpPr txBox="1"/>
          <p:nvPr/>
        </p:nvSpPr>
        <p:spPr>
          <a:xfrm>
            <a:off x="1571604" y="5429264"/>
            <a:ext cx="6072230" cy="1200329"/>
          </a:xfrm>
          <a:prstGeom prst="rect">
            <a:avLst/>
          </a:prstGeom>
          <a:noFill/>
        </p:spPr>
        <p:txBody>
          <a:bodyPr wrap="square" rtlCol="0">
            <a:spAutoFit/>
          </a:bodyPr>
          <a:lstStyle/>
          <a:p>
            <a:r>
              <a:rPr lang="es-ES_tradnl" b="1" dirty="0" smtClean="0"/>
              <a:t>Fuente:</a:t>
            </a:r>
            <a:r>
              <a:rPr lang="es-ES_tradnl" dirty="0" smtClean="0"/>
              <a:t> Encuesta realizada por las autoras a enfermeras de Clínica Medica del Hospital Teodoro J. Schestakow. durante diciembre del 2008</a:t>
            </a:r>
            <a:endParaRPr lang="es-ES" dirty="0" smtClean="0"/>
          </a:p>
          <a:p>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aphicFrame>
        <p:nvGraphicFramePr>
          <p:cNvPr id="4" name="3 Marcador de contenido"/>
          <p:cNvGraphicFramePr>
            <a:graphicFrameLocks noGrp="1"/>
          </p:cNvGraphicFramePr>
          <p:nvPr>
            <p:ph sz="quarter" idx="1"/>
          </p:nvPr>
        </p:nvGraphicFramePr>
        <p:xfrm>
          <a:off x="1071538" y="2786058"/>
          <a:ext cx="7127895" cy="3330585"/>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2786050" y="3786190"/>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73%</a:t>
            </a:r>
            <a:endParaRPr lang="es-ES" sz="1400" dirty="0">
              <a:solidFill>
                <a:schemeClr val="tx1"/>
              </a:solidFill>
            </a:endParaRPr>
          </a:p>
        </p:txBody>
      </p:sp>
      <p:sp>
        <p:nvSpPr>
          <p:cNvPr id="6" name="5 Rectángulo"/>
          <p:cNvSpPr/>
          <p:nvPr/>
        </p:nvSpPr>
        <p:spPr>
          <a:xfrm>
            <a:off x="5429256" y="3071810"/>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27%</a:t>
            </a:r>
            <a:endParaRPr lang="es-ES" sz="1400" dirty="0">
              <a:solidFill>
                <a:schemeClr val="tx1"/>
              </a:solidFill>
            </a:endParaRPr>
          </a:p>
        </p:txBody>
      </p:sp>
      <p:sp>
        <p:nvSpPr>
          <p:cNvPr id="7" name="6 Rectángulo"/>
          <p:cNvSpPr/>
          <p:nvPr/>
        </p:nvSpPr>
        <p:spPr>
          <a:xfrm>
            <a:off x="1428728" y="3143248"/>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sp>
        <p:nvSpPr>
          <p:cNvPr id="8" name="7 Rectángulo"/>
          <p:cNvSpPr/>
          <p:nvPr/>
        </p:nvSpPr>
        <p:spPr>
          <a:xfrm>
            <a:off x="6929454" y="2857496"/>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sp>
        <p:nvSpPr>
          <p:cNvPr id="9" name="8 CuadroTexto"/>
          <p:cNvSpPr txBox="1"/>
          <p:nvPr/>
        </p:nvSpPr>
        <p:spPr>
          <a:xfrm>
            <a:off x="571472" y="1500174"/>
            <a:ext cx="7929618" cy="1200329"/>
          </a:xfrm>
          <a:prstGeom prst="rect">
            <a:avLst/>
          </a:prstGeom>
          <a:noFill/>
        </p:spPr>
        <p:txBody>
          <a:bodyPr wrap="square" rtlCol="0">
            <a:spAutoFit/>
          </a:bodyPr>
          <a:lstStyle/>
          <a:p>
            <a:pPr algn="ctr">
              <a:buNone/>
            </a:pPr>
            <a:r>
              <a:rPr lang="es-ES" sz="2400" dirty="0" smtClean="0">
                <a:latin typeface="Arial Narrow" pitchFamily="34" charset="0"/>
              </a:rPr>
              <a:t>DISTRIBUCION SEGÚN CONOCIMIENTO DE EXISTENCIA DE PROGRAMAS EDUCATIVOS EN LA INSTITUCION</a:t>
            </a:r>
          </a:p>
          <a:p>
            <a:pPr algn="ctr">
              <a:buNone/>
            </a:pPr>
            <a:r>
              <a:rPr lang="es-ES" sz="2400" dirty="0" smtClean="0">
                <a:latin typeface="Arial Narrow" pitchFamily="34" charset="0"/>
              </a:rPr>
              <a:t>GRAFICO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dirty="0" smtClean="0">
                <a:latin typeface="Arial Narrow" pitchFamily="34" charset="0"/>
              </a:rPr>
              <a:t>DISTRIBUCION SEGÚN LUGAR OCUPA EL PACIENTE EN SU PROFESIÓN </a:t>
            </a:r>
          </a:p>
          <a:p>
            <a:pPr algn="ctr">
              <a:buNone/>
            </a:pPr>
            <a:endParaRPr lang="es-ES" dirty="0"/>
          </a:p>
        </p:txBody>
      </p:sp>
      <p:graphicFrame>
        <p:nvGraphicFramePr>
          <p:cNvPr id="4" name="3 Tabla"/>
          <p:cNvGraphicFramePr>
            <a:graphicFrameLocks noGrp="1"/>
          </p:cNvGraphicFramePr>
          <p:nvPr/>
        </p:nvGraphicFramePr>
        <p:xfrm>
          <a:off x="1428728" y="2357430"/>
          <a:ext cx="6096000" cy="3017520"/>
        </p:xfrm>
        <a:graphic>
          <a:graphicData uri="http://schemas.openxmlformats.org/drawingml/2006/table">
            <a:tbl>
              <a:tblPr firstRow="1" bandRow="1">
                <a:tableStyleId>{5C22544A-7EE6-4342-B048-85BDC9FD1C3A}</a:tableStyleId>
              </a:tblPr>
              <a:tblGrid>
                <a:gridCol w="1833554"/>
                <a:gridCol w="952528"/>
                <a:gridCol w="871518"/>
                <a:gridCol w="1219200"/>
                <a:gridCol w="1219200"/>
              </a:tblGrid>
              <a:tr h="370840">
                <a:tc>
                  <a:txBody>
                    <a:bodyPr/>
                    <a:lstStyle/>
                    <a:p>
                      <a:pPr algn="ctr"/>
                      <a:r>
                        <a:rPr lang="es-ES" sz="1200" dirty="0" smtClean="0"/>
                        <a:t>LUGAR QUE OCUPA EL PACIENTE</a:t>
                      </a:r>
                      <a:endParaRPr lang="es-ES" sz="1200" dirty="0"/>
                    </a:p>
                  </a:txBody>
                  <a:tcPr/>
                </a:tc>
                <a:tc>
                  <a:txBody>
                    <a:bodyPr/>
                    <a:lstStyle/>
                    <a:p>
                      <a:pPr algn="ctr"/>
                      <a:r>
                        <a:rPr lang="es-ES" sz="1400" dirty="0" smtClean="0"/>
                        <a:t>F . A.</a:t>
                      </a:r>
                      <a:endParaRPr lang="es-ES" sz="1400" dirty="0"/>
                    </a:p>
                  </a:txBody>
                  <a:tcPr/>
                </a:tc>
                <a:tc>
                  <a:txBody>
                    <a:bodyPr/>
                    <a:lstStyle/>
                    <a:p>
                      <a:pPr algn="ctr"/>
                      <a:r>
                        <a:rPr lang="es-ES" sz="1400" dirty="0" smtClean="0"/>
                        <a:t>F. AC.</a:t>
                      </a:r>
                      <a:endParaRPr lang="es-ES" sz="1400" dirty="0"/>
                    </a:p>
                  </a:txBody>
                  <a:tcPr/>
                </a:tc>
                <a:tc>
                  <a:txBody>
                    <a:bodyPr/>
                    <a:lstStyle/>
                    <a:p>
                      <a:pPr algn="ctr"/>
                      <a:r>
                        <a:rPr lang="es-ES" sz="1400" dirty="0" smtClean="0"/>
                        <a:t>F. R. </a:t>
                      </a:r>
                      <a:endParaRPr lang="es-ES" sz="1400" dirty="0"/>
                    </a:p>
                  </a:txBody>
                  <a:tcPr/>
                </a:tc>
                <a:tc>
                  <a:txBody>
                    <a:bodyPr/>
                    <a:lstStyle/>
                    <a:p>
                      <a:pPr algn="ctr"/>
                      <a:r>
                        <a:rPr lang="es-ES" sz="1400" dirty="0" smtClean="0"/>
                        <a:t>F. %</a:t>
                      </a:r>
                      <a:endParaRPr lang="es-ES" sz="1400" dirty="0"/>
                    </a:p>
                  </a:txBody>
                  <a:tcPr/>
                </a:tc>
              </a:tr>
              <a:tr h="370840">
                <a:tc>
                  <a:txBody>
                    <a:bodyPr/>
                    <a:lstStyle/>
                    <a:p>
                      <a:endParaRPr lang="es-ES" sz="1600" dirty="0" smtClean="0"/>
                    </a:p>
                    <a:p>
                      <a:r>
                        <a:rPr lang="es-ES" sz="1600" dirty="0" smtClean="0"/>
                        <a:t>Muy</a:t>
                      </a:r>
                      <a:r>
                        <a:rPr lang="es-ES" sz="1600" baseline="0" dirty="0" smtClean="0"/>
                        <a:t> importante</a:t>
                      </a:r>
                      <a:endParaRPr lang="es-ES" sz="1600" dirty="0"/>
                    </a:p>
                  </a:txBody>
                  <a:tcPr/>
                </a:tc>
                <a:tc>
                  <a:txBody>
                    <a:bodyPr/>
                    <a:lstStyle/>
                    <a:p>
                      <a:endParaRPr lang="es-ES" sz="1800" dirty="0" smtClean="0"/>
                    </a:p>
                    <a:p>
                      <a:r>
                        <a:rPr lang="es-ES" sz="1800" dirty="0" smtClean="0"/>
                        <a:t>21</a:t>
                      </a:r>
                      <a:endParaRPr lang="es-ES" sz="1800" dirty="0"/>
                    </a:p>
                  </a:txBody>
                  <a:tcPr/>
                </a:tc>
                <a:tc>
                  <a:txBody>
                    <a:bodyPr/>
                    <a:lstStyle/>
                    <a:p>
                      <a:endParaRPr lang="es-ES" sz="1800" dirty="0" smtClean="0"/>
                    </a:p>
                    <a:p>
                      <a:r>
                        <a:rPr lang="es-ES" sz="1800" dirty="0" smtClean="0"/>
                        <a:t>21</a:t>
                      </a:r>
                      <a:endParaRPr lang="es-ES" sz="1800" dirty="0"/>
                    </a:p>
                  </a:txBody>
                  <a:tcPr/>
                </a:tc>
                <a:tc>
                  <a:txBody>
                    <a:bodyPr/>
                    <a:lstStyle/>
                    <a:p>
                      <a:endParaRPr lang="es-ES" sz="1800" dirty="0" smtClean="0"/>
                    </a:p>
                    <a:p>
                      <a:r>
                        <a:rPr lang="es-ES" sz="1800" dirty="0" smtClean="0"/>
                        <a:t>0,7</a:t>
                      </a:r>
                      <a:endParaRPr lang="es-ES" sz="1800" dirty="0"/>
                    </a:p>
                  </a:txBody>
                  <a:tcPr/>
                </a:tc>
                <a:tc>
                  <a:txBody>
                    <a:bodyPr/>
                    <a:lstStyle/>
                    <a:p>
                      <a:endParaRPr lang="es-ES" sz="1800" dirty="0" smtClean="0"/>
                    </a:p>
                    <a:p>
                      <a:r>
                        <a:rPr lang="es-ES" sz="1800" dirty="0" smtClean="0"/>
                        <a:t>70%</a:t>
                      </a:r>
                      <a:endParaRPr lang="es-ES" sz="1800" dirty="0"/>
                    </a:p>
                  </a:txBody>
                  <a:tcPr/>
                </a:tc>
              </a:tr>
              <a:tr h="370840">
                <a:tc>
                  <a:txBody>
                    <a:bodyPr/>
                    <a:lstStyle/>
                    <a:p>
                      <a:endParaRPr lang="es-ES" sz="1600" dirty="0" smtClean="0"/>
                    </a:p>
                    <a:p>
                      <a:r>
                        <a:rPr lang="es-ES" sz="1600" dirty="0" smtClean="0"/>
                        <a:t>Importante</a:t>
                      </a:r>
                      <a:endParaRPr lang="es-ES" sz="1600" dirty="0"/>
                    </a:p>
                  </a:txBody>
                  <a:tcPr/>
                </a:tc>
                <a:tc>
                  <a:txBody>
                    <a:bodyPr/>
                    <a:lstStyle/>
                    <a:p>
                      <a:endParaRPr lang="es-ES" sz="1800" dirty="0" smtClean="0"/>
                    </a:p>
                    <a:p>
                      <a:r>
                        <a:rPr lang="es-ES" sz="1800" dirty="0" smtClean="0"/>
                        <a:t>8</a:t>
                      </a:r>
                      <a:endParaRPr lang="es-ES" sz="1800" dirty="0"/>
                    </a:p>
                  </a:txBody>
                  <a:tcPr/>
                </a:tc>
                <a:tc>
                  <a:txBody>
                    <a:bodyPr/>
                    <a:lstStyle/>
                    <a:p>
                      <a:endParaRPr lang="es-ES" sz="1800" dirty="0" smtClean="0"/>
                    </a:p>
                    <a:p>
                      <a:r>
                        <a:rPr lang="es-ES" sz="1800" dirty="0" smtClean="0"/>
                        <a:t>29</a:t>
                      </a:r>
                      <a:endParaRPr lang="es-ES" sz="1800" dirty="0"/>
                    </a:p>
                  </a:txBody>
                  <a:tcPr/>
                </a:tc>
                <a:tc>
                  <a:txBody>
                    <a:bodyPr/>
                    <a:lstStyle/>
                    <a:p>
                      <a:endParaRPr lang="es-ES" sz="1800" dirty="0" smtClean="0"/>
                    </a:p>
                    <a:p>
                      <a:r>
                        <a:rPr lang="es-ES" sz="1800" dirty="0" smtClean="0"/>
                        <a:t>0,27</a:t>
                      </a:r>
                    </a:p>
                  </a:txBody>
                  <a:tcPr/>
                </a:tc>
                <a:tc>
                  <a:txBody>
                    <a:bodyPr/>
                    <a:lstStyle/>
                    <a:p>
                      <a:endParaRPr lang="es-ES" sz="1800" dirty="0" smtClean="0"/>
                    </a:p>
                    <a:p>
                      <a:r>
                        <a:rPr lang="es-ES" sz="1800" dirty="0" smtClean="0"/>
                        <a:t>27%</a:t>
                      </a:r>
                      <a:endParaRPr lang="es-ES" sz="1800" dirty="0"/>
                    </a:p>
                  </a:txBody>
                  <a:tcPr/>
                </a:tc>
              </a:tr>
              <a:tr h="370840">
                <a:tc>
                  <a:txBody>
                    <a:bodyPr/>
                    <a:lstStyle/>
                    <a:p>
                      <a:endParaRPr lang="es-ES" sz="1600" dirty="0" smtClean="0"/>
                    </a:p>
                    <a:p>
                      <a:r>
                        <a:rPr lang="es-ES" sz="1600" dirty="0" smtClean="0"/>
                        <a:t>Poco importante</a:t>
                      </a:r>
                      <a:endParaRPr lang="es-ES" sz="1600" dirty="0"/>
                    </a:p>
                  </a:txBody>
                  <a:tcPr/>
                </a:tc>
                <a:tc>
                  <a:txBody>
                    <a:bodyPr/>
                    <a:lstStyle/>
                    <a:p>
                      <a:endParaRPr lang="es-ES" sz="1800" dirty="0" smtClean="0"/>
                    </a:p>
                    <a:p>
                      <a:r>
                        <a:rPr lang="es-ES" sz="1800" dirty="0" smtClean="0"/>
                        <a:t>1</a:t>
                      </a:r>
                      <a:endParaRPr lang="es-ES" sz="1800" dirty="0"/>
                    </a:p>
                  </a:txBody>
                  <a:tcPr/>
                </a:tc>
                <a:tc>
                  <a:txBody>
                    <a:bodyPr/>
                    <a:lstStyle/>
                    <a:p>
                      <a:endParaRPr lang="es-ES" sz="1800" dirty="0" smtClean="0"/>
                    </a:p>
                    <a:p>
                      <a:r>
                        <a:rPr lang="es-ES" sz="1800" dirty="0" smtClean="0"/>
                        <a:t>30</a:t>
                      </a:r>
                      <a:endParaRPr lang="es-ES" sz="1800" dirty="0"/>
                    </a:p>
                  </a:txBody>
                  <a:tcPr/>
                </a:tc>
                <a:tc>
                  <a:txBody>
                    <a:bodyPr/>
                    <a:lstStyle/>
                    <a:p>
                      <a:endParaRPr lang="es-ES" sz="1800" dirty="0" smtClean="0"/>
                    </a:p>
                    <a:p>
                      <a:r>
                        <a:rPr lang="es-ES" sz="1800" dirty="0" smtClean="0"/>
                        <a:t>0,03</a:t>
                      </a:r>
                      <a:endParaRPr lang="es-ES" sz="1800" dirty="0"/>
                    </a:p>
                  </a:txBody>
                  <a:tcPr/>
                </a:tc>
                <a:tc>
                  <a:txBody>
                    <a:bodyPr/>
                    <a:lstStyle/>
                    <a:p>
                      <a:endParaRPr lang="es-ES" sz="1800" dirty="0" smtClean="0"/>
                    </a:p>
                    <a:p>
                      <a:r>
                        <a:rPr lang="es-ES" sz="1800" dirty="0" smtClean="0"/>
                        <a:t>3%</a:t>
                      </a:r>
                      <a:endParaRPr lang="es-ES" sz="1800" dirty="0"/>
                    </a:p>
                  </a:txBody>
                  <a:tcPr/>
                </a:tc>
              </a:tr>
              <a:tr h="370840">
                <a:tc>
                  <a:txBody>
                    <a:bodyPr/>
                    <a:lstStyle/>
                    <a:p>
                      <a:endParaRPr lang="es-ES" sz="1600" dirty="0" smtClean="0"/>
                    </a:p>
                    <a:p>
                      <a:r>
                        <a:rPr lang="es-ES" sz="1600" dirty="0" smtClean="0"/>
                        <a:t>TOTALES</a:t>
                      </a:r>
                      <a:endParaRPr lang="es-ES" sz="1600" dirty="0"/>
                    </a:p>
                  </a:txBody>
                  <a:tcPr/>
                </a:tc>
                <a:tc>
                  <a:txBody>
                    <a:bodyPr/>
                    <a:lstStyle/>
                    <a:p>
                      <a:endParaRPr lang="es-ES" dirty="0" smtClean="0"/>
                    </a:p>
                    <a:p>
                      <a:r>
                        <a:rPr lang="es-ES" dirty="0" smtClean="0"/>
                        <a:t>30</a:t>
                      </a:r>
                      <a:endParaRPr lang="es-ES" dirty="0"/>
                    </a:p>
                  </a:txBody>
                  <a:tcPr/>
                </a:tc>
                <a:tc>
                  <a:txBody>
                    <a:bodyPr/>
                    <a:lstStyle/>
                    <a:p>
                      <a:endParaRPr lang="es-ES" dirty="0" smtClean="0"/>
                    </a:p>
                    <a:p>
                      <a:r>
                        <a:rPr lang="es-ES" dirty="0" smtClean="0"/>
                        <a:t>30</a:t>
                      </a:r>
                      <a:endParaRPr lang="es-ES" dirty="0"/>
                    </a:p>
                  </a:txBody>
                  <a:tcPr/>
                </a:tc>
                <a:tc>
                  <a:txBody>
                    <a:bodyPr/>
                    <a:lstStyle/>
                    <a:p>
                      <a:endParaRPr lang="es-ES" dirty="0" smtClean="0"/>
                    </a:p>
                    <a:p>
                      <a:r>
                        <a:rPr lang="es-ES" dirty="0" smtClean="0"/>
                        <a:t>1</a:t>
                      </a:r>
                      <a:endParaRPr lang="es-ES" dirty="0"/>
                    </a:p>
                  </a:txBody>
                  <a:tcPr/>
                </a:tc>
                <a:tc>
                  <a:txBody>
                    <a:bodyPr/>
                    <a:lstStyle/>
                    <a:p>
                      <a:endParaRPr lang="es-ES" dirty="0" smtClean="0"/>
                    </a:p>
                    <a:p>
                      <a:r>
                        <a:rPr lang="es-ES" dirty="0" smtClean="0"/>
                        <a:t>100%</a:t>
                      </a:r>
                      <a:endParaRPr lang="es-ES" dirty="0"/>
                    </a:p>
                  </a:txBody>
                  <a:tcPr/>
                </a:tc>
              </a:tr>
            </a:tbl>
          </a:graphicData>
        </a:graphic>
      </p:graphicFrame>
      <p:sp>
        <p:nvSpPr>
          <p:cNvPr id="5" name="4 CuadroTexto"/>
          <p:cNvSpPr txBox="1"/>
          <p:nvPr/>
        </p:nvSpPr>
        <p:spPr>
          <a:xfrm>
            <a:off x="1428728" y="5429264"/>
            <a:ext cx="6072230" cy="1200329"/>
          </a:xfrm>
          <a:prstGeom prst="rect">
            <a:avLst/>
          </a:prstGeom>
          <a:noFill/>
        </p:spPr>
        <p:txBody>
          <a:bodyPr wrap="square" rtlCol="0">
            <a:spAutoFit/>
          </a:bodyPr>
          <a:lstStyle/>
          <a:p>
            <a:r>
              <a:rPr lang="es-ES_tradnl" b="1" dirty="0" smtClean="0"/>
              <a:t>Fuente:</a:t>
            </a:r>
            <a:r>
              <a:rPr lang="es-ES_tradnl" dirty="0" smtClean="0"/>
              <a:t> Encuesta realizada por las autoras a enfermeras de Clínica Medica del Hospital Teodoro J. Schestakow. durante diciembre del 2008</a:t>
            </a:r>
            <a:endParaRPr lang="es-ES" dirty="0" smtClean="0"/>
          </a:p>
          <a:p>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dirty="0" smtClean="0">
                <a:latin typeface="Arial Narrow" pitchFamily="34" charset="0"/>
              </a:rPr>
              <a:t>DISTRIBUCION SEGÚN LUGAR OCUPA EL PACIENTE</a:t>
            </a:r>
          </a:p>
          <a:p>
            <a:pPr algn="ctr">
              <a:buNone/>
            </a:pPr>
            <a:r>
              <a:rPr lang="es-ES" sz="2400" dirty="0" smtClean="0">
                <a:latin typeface="Arial Narrow" pitchFamily="34" charset="0"/>
              </a:rPr>
              <a:t> EN SU PROFESIÓN </a:t>
            </a:r>
          </a:p>
          <a:p>
            <a:pPr algn="ctr">
              <a:buNone/>
            </a:pPr>
            <a:r>
              <a:rPr lang="es-ES" sz="2400" dirty="0" smtClean="0">
                <a:latin typeface="Arial Narrow" pitchFamily="34" charset="0"/>
              </a:rPr>
              <a:t>GRAFICO</a:t>
            </a:r>
          </a:p>
          <a:p>
            <a:pPr algn="ctr">
              <a:buNone/>
            </a:pPr>
            <a:endParaRPr lang="es-ES" dirty="0">
              <a:latin typeface="Arial Narrow" pitchFamily="34" charset="0"/>
            </a:endParaRPr>
          </a:p>
        </p:txBody>
      </p:sp>
      <p:graphicFrame>
        <p:nvGraphicFramePr>
          <p:cNvPr id="4" name="3 Gráfico"/>
          <p:cNvGraphicFramePr/>
          <p:nvPr/>
        </p:nvGraphicFramePr>
        <p:xfrm>
          <a:off x="1357290" y="2857496"/>
          <a:ext cx="6429420" cy="3429024"/>
        </p:xfrm>
        <a:graphic>
          <a:graphicData uri="http://schemas.openxmlformats.org/drawingml/2006/chart">
            <c:chart xmlns:c="http://schemas.openxmlformats.org/drawingml/2006/chart" xmlns:r="http://schemas.openxmlformats.org/officeDocument/2006/relationships" r:id="rId2"/>
          </a:graphicData>
        </a:graphic>
      </p:graphicFrame>
      <p:grpSp>
        <p:nvGrpSpPr>
          <p:cNvPr id="11" name="10 Grupo"/>
          <p:cNvGrpSpPr/>
          <p:nvPr/>
        </p:nvGrpSpPr>
        <p:grpSpPr>
          <a:xfrm>
            <a:off x="1357290" y="2857496"/>
            <a:ext cx="6286544" cy="3286148"/>
            <a:chOff x="1357290" y="2857496"/>
            <a:chExt cx="6286544" cy="3286148"/>
          </a:xfrm>
        </p:grpSpPr>
        <p:sp>
          <p:nvSpPr>
            <p:cNvPr id="5" name="4 Rectángulo"/>
            <p:cNvSpPr/>
            <p:nvPr/>
          </p:nvSpPr>
          <p:spPr>
            <a:xfrm>
              <a:off x="2428860" y="3714752"/>
              <a:ext cx="1214446"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27%</a:t>
              </a:r>
              <a:endParaRPr lang="es-ES" sz="1400" dirty="0">
                <a:solidFill>
                  <a:schemeClr val="tx1"/>
                </a:solidFill>
              </a:endParaRPr>
            </a:p>
          </p:txBody>
        </p:sp>
        <p:sp>
          <p:nvSpPr>
            <p:cNvPr id="6" name="5 Rectángulo"/>
            <p:cNvSpPr/>
            <p:nvPr/>
          </p:nvSpPr>
          <p:spPr>
            <a:xfrm>
              <a:off x="5000628" y="4143380"/>
              <a:ext cx="1214446"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70%</a:t>
              </a:r>
              <a:endParaRPr lang="es-ES" sz="1400" dirty="0">
                <a:solidFill>
                  <a:schemeClr val="tx1"/>
                </a:solidFill>
              </a:endParaRPr>
            </a:p>
          </p:txBody>
        </p:sp>
        <p:sp>
          <p:nvSpPr>
            <p:cNvPr id="7" name="6 Rectángulo"/>
            <p:cNvSpPr/>
            <p:nvPr/>
          </p:nvSpPr>
          <p:spPr>
            <a:xfrm>
              <a:off x="3786182" y="3000372"/>
              <a:ext cx="1214446"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3%</a:t>
              </a:r>
              <a:endParaRPr lang="es-ES" sz="1200" dirty="0">
                <a:solidFill>
                  <a:schemeClr val="tx1"/>
                </a:solidFill>
              </a:endParaRPr>
            </a:p>
          </p:txBody>
        </p:sp>
        <p:sp>
          <p:nvSpPr>
            <p:cNvPr id="8" name="7 Rectángulo"/>
            <p:cNvSpPr/>
            <p:nvPr/>
          </p:nvSpPr>
          <p:spPr>
            <a:xfrm>
              <a:off x="1357290" y="2857496"/>
              <a:ext cx="1571636"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IMPORTANTE</a:t>
              </a:r>
              <a:endParaRPr lang="es-ES" sz="1400" dirty="0">
                <a:solidFill>
                  <a:schemeClr val="tx1"/>
                </a:solidFill>
              </a:endParaRPr>
            </a:p>
          </p:txBody>
        </p:sp>
        <p:sp>
          <p:nvSpPr>
            <p:cNvPr id="9" name="8 Rectángulo"/>
            <p:cNvSpPr/>
            <p:nvPr/>
          </p:nvSpPr>
          <p:spPr>
            <a:xfrm>
              <a:off x="1500166" y="5643578"/>
              <a:ext cx="2000264"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MUY IMPORTANTE</a:t>
              </a:r>
              <a:endParaRPr lang="es-ES" sz="1400" dirty="0">
                <a:solidFill>
                  <a:schemeClr val="tx1"/>
                </a:solidFill>
              </a:endParaRPr>
            </a:p>
          </p:txBody>
        </p:sp>
        <p:sp>
          <p:nvSpPr>
            <p:cNvPr id="10" name="9 Rectángulo"/>
            <p:cNvSpPr/>
            <p:nvPr/>
          </p:nvSpPr>
          <p:spPr>
            <a:xfrm>
              <a:off x="5715008" y="2928934"/>
              <a:ext cx="1928826" cy="500066"/>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POCO IMPORTANTE</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b="1" dirty="0"/>
          </a:p>
        </p:txBody>
      </p:sp>
      <p:sp>
        <p:nvSpPr>
          <p:cNvPr id="3" name="2 Marcador de contenido"/>
          <p:cNvSpPr>
            <a:spLocks noGrp="1"/>
          </p:cNvSpPr>
          <p:nvPr>
            <p:ph sz="quarter" idx="1"/>
          </p:nvPr>
        </p:nvSpPr>
        <p:spPr/>
        <p:txBody>
          <a:bodyPr/>
          <a:lstStyle/>
          <a:p>
            <a:pPr algn="ctr">
              <a:buNone/>
            </a:pPr>
            <a:r>
              <a:rPr lang="es-ES" sz="1800" b="1" dirty="0" smtClean="0">
                <a:latin typeface="Arial Narrow" pitchFamily="34" charset="0"/>
              </a:rPr>
              <a:t>DISTRIBUCION SEGÚN LA REACCION FRENTE A</a:t>
            </a:r>
          </a:p>
          <a:p>
            <a:pPr algn="ctr">
              <a:buNone/>
            </a:pPr>
            <a:r>
              <a:rPr lang="es-ES" sz="1800" b="1" dirty="0" smtClean="0">
                <a:latin typeface="Arial Narrow" pitchFamily="34" charset="0"/>
              </a:rPr>
              <a:t> LO IRREVERSIBLE DE LA MUERTE  </a:t>
            </a:r>
          </a:p>
          <a:p>
            <a:pPr algn="ctr">
              <a:buNone/>
            </a:pPr>
            <a:r>
              <a:rPr lang="es-ES" sz="1600" b="1" dirty="0" smtClean="0">
                <a:latin typeface="Arial Narrow" pitchFamily="34" charset="0"/>
              </a:rPr>
              <a:t>TABLA</a:t>
            </a:r>
          </a:p>
          <a:p>
            <a:pPr algn="ctr">
              <a:buNone/>
            </a:pPr>
            <a:endParaRPr lang="es-ES" sz="2400"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00166" y="2500306"/>
          <a:ext cx="6096000" cy="2585720"/>
        </p:xfrm>
        <a:graphic>
          <a:graphicData uri="http://schemas.openxmlformats.org/drawingml/2006/table">
            <a:tbl>
              <a:tblPr firstRow="1" bandRow="1">
                <a:tableStyleId>{5C22544A-7EE6-4342-B048-85BDC9FD1C3A}</a:tableStyleId>
              </a:tblPr>
              <a:tblGrid>
                <a:gridCol w="1547802"/>
                <a:gridCol w="1166842"/>
                <a:gridCol w="1047736"/>
                <a:gridCol w="1114420"/>
                <a:gridCol w="1219200"/>
              </a:tblGrid>
              <a:tr h="370840">
                <a:tc>
                  <a:txBody>
                    <a:bodyPr/>
                    <a:lstStyle/>
                    <a:p>
                      <a:pPr algn="ctr"/>
                      <a:r>
                        <a:rPr lang="es-ES" sz="1400" dirty="0" smtClean="0"/>
                        <a:t>REACCION FRENTE A </a:t>
                      </a:r>
                      <a:r>
                        <a:rPr lang="es-ES" sz="1400" baseline="0" dirty="0" smtClean="0"/>
                        <a:t> LA MUERTE</a:t>
                      </a:r>
                      <a:endParaRPr lang="es-ES" sz="1400" dirty="0"/>
                    </a:p>
                  </a:txBody>
                  <a:tcPr/>
                </a:tc>
                <a:tc>
                  <a:txBody>
                    <a:bodyPr/>
                    <a:lstStyle/>
                    <a:p>
                      <a:pPr algn="ctr"/>
                      <a:endParaRPr lang="es-ES" sz="1400" dirty="0" smtClean="0"/>
                    </a:p>
                    <a:p>
                      <a:pPr algn="ctr"/>
                      <a:r>
                        <a:rPr lang="es-ES" sz="1400" dirty="0" smtClean="0"/>
                        <a:t>F. A.</a:t>
                      </a:r>
                      <a:endParaRPr lang="es-ES" sz="1400" dirty="0"/>
                    </a:p>
                  </a:txBody>
                  <a:tcPr/>
                </a:tc>
                <a:tc>
                  <a:txBody>
                    <a:bodyPr/>
                    <a:lstStyle/>
                    <a:p>
                      <a:pPr algn="ctr"/>
                      <a:endParaRPr lang="es-ES" sz="1400" dirty="0" smtClean="0"/>
                    </a:p>
                    <a:p>
                      <a:pPr algn="ctr"/>
                      <a:r>
                        <a:rPr lang="es-ES" sz="1400" dirty="0" smtClean="0"/>
                        <a:t>F. AC.</a:t>
                      </a:r>
                      <a:endParaRPr lang="es-ES" sz="1400" dirty="0"/>
                    </a:p>
                  </a:txBody>
                  <a:tcPr/>
                </a:tc>
                <a:tc>
                  <a:txBody>
                    <a:bodyPr/>
                    <a:lstStyle/>
                    <a:p>
                      <a:pPr algn="ctr"/>
                      <a:endParaRPr lang="es-ES" sz="1400" dirty="0" smtClean="0"/>
                    </a:p>
                    <a:p>
                      <a:pPr algn="ctr"/>
                      <a:r>
                        <a:rPr lang="es-ES" sz="1400" dirty="0" smtClean="0"/>
                        <a:t>F. R. </a:t>
                      </a:r>
                      <a:endParaRPr lang="es-ES" sz="1400" dirty="0"/>
                    </a:p>
                  </a:txBody>
                  <a:tcPr/>
                </a:tc>
                <a:tc>
                  <a:txBody>
                    <a:bodyPr/>
                    <a:lstStyle/>
                    <a:p>
                      <a:pPr algn="ctr"/>
                      <a:endParaRPr lang="es-ES" sz="1400" dirty="0" smtClean="0"/>
                    </a:p>
                    <a:p>
                      <a:pPr algn="ctr"/>
                      <a:r>
                        <a:rPr lang="es-ES" sz="1400" dirty="0" smtClean="0"/>
                        <a:t>F. &gt;%</a:t>
                      </a:r>
                      <a:endParaRPr lang="es-ES" sz="1400" dirty="0"/>
                    </a:p>
                  </a:txBody>
                  <a:tcPr/>
                </a:tc>
              </a:tr>
              <a:tr h="370840">
                <a:tc>
                  <a:txBody>
                    <a:bodyPr/>
                    <a:lstStyle/>
                    <a:p>
                      <a:r>
                        <a:rPr lang="es-ES" dirty="0" smtClean="0"/>
                        <a:t>Impotencia</a:t>
                      </a:r>
                    </a:p>
                  </a:txBody>
                  <a:tcPr/>
                </a:tc>
                <a:tc>
                  <a:txBody>
                    <a:bodyPr/>
                    <a:lstStyle/>
                    <a:p>
                      <a:pPr algn="ctr"/>
                      <a:r>
                        <a:rPr lang="es-ES" sz="1600" dirty="0" smtClean="0"/>
                        <a:t>23</a:t>
                      </a:r>
                      <a:endParaRPr lang="es-ES" sz="1600" dirty="0"/>
                    </a:p>
                  </a:txBody>
                  <a:tcPr/>
                </a:tc>
                <a:tc>
                  <a:txBody>
                    <a:bodyPr/>
                    <a:lstStyle/>
                    <a:p>
                      <a:pPr algn="ctr"/>
                      <a:r>
                        <a:rPr lang="es-ES" sz="1600" dirty="0" smtClean="0"/>
                        <a:t>23</a:t>
                      </a:r>
                      <a:endParaRPr lang="es-ES" sz="1600" dirty="0"/>
                    </a:p>
                  </a:txBody>
                  <a:tcPr/>
                </a:tc>
                <a:tc>
                  <a:txBody>
                    <a:bodyPr/>
                    <a:lstStyle/>
                    <a:p>
                      <a:pPr algn="ctr"/>
                      <a:r>
                        <a:rPr lang="es-ES" sz="1600" dirty="0" smtClean="0"/>
                        <a:t>0,77</a:t>
                      </a:r>
                      <a:endParaRPr lang="es-ES" sz="1600" dirty="0"/>
                    </a:p>
                  </a:txBody>
                  <a:tcPr/>
                </a:tc>
                <a:tc>
                  <a:txBody>
                    <a:bodyPr/>
                    <a:lstStyle/>
                    <a:p>
                      <a:pPr algn="ctr"/>
                      <a:r>
                        <a:rPr lang="es-ES" sz="1600" dirty="0" smtClean="0"/>
                        <a:t>77%</a:t>
                      </a:r>
                      <a:endParaRPr lang="es-ES" sz="1600" dirty="0"/>
                    </a:p>
                  </a:txBody>
                  <a:tcPr/>
                </a:tc>
              </a:tr>
              <a:tr h="370840">
                <a:tc>
                  <a:txBody>
                    <a:bodyPr/>
                    <a:lstStyle/>
                    <a:p>
                      <a:r>
                        <a:rPr lang="es-ES" dirty="0" smtClean="0"/>
                        <a:t>Ira</a:t>
                      </a:r>
                    </a:p>
                  </a:txBody>
                  <a:tcPr/>
                </a:tc>
                <a:tc>
                  <a:txBody>
                    <a:bodyPr/>
                    <a:lstStyle/>
                    <a:p>
                      <a:pPr algn="ctr"/>
                      <a:r>
                        <a:rPr lang="es-ES" sz="1600" dirty="0" smtClean="0"/>
                        <a:t>1</a:t>
                      </a:r>
                      <a:endParaRPr lang="es-ES" sz="1600" dirty="0"/>
                    </a:p>
                  </a:txBody>
                  <a:tcPr/>
                </a:tc>
                <a:tc>
                  <a:txBody>
                    <a:bodyPr/>
                    <a:lstStyle/>
                    <a:p>
                      <a:pPr algn="ctr"/>
                      <a:r>
                        <a:rPr lang="es-ES" sz="1600" dirty="0" smtClean="0"/>
                        <a:t>24</a:t>
                      </a:r>
                      <a:endParaRPr lang="es-ES" sz="1600" dirty="0"/>
                    </a:p>
                  </a:txBody>
                  <a:tcPr/>
                </a:tc>
                <a:tc>
                  <a:txBody>
                    <a:bodyPr/>
                    <a:lstStyle/>
                    <a:p>
                      <a:pPr algn="ctr"/>
                      <a:r>
                        <a:rPr lang="es-ES" sz="1600" dirty="0" smtClean="0"/>
                        <a:t>0,93</a:t>
                      </a:r>
                      <a:endParaRPr lang="es-ES" sz="1600" dirty="0"/>
                    </a:p>
                  </a:txBody>
                  <a:tcPr/>
                </a:tc>
                <a:tc>
                  <a:txBody>
                    <a:bodyPr/>
                    <a:lstStyle/>
                    <a:p>
                      <a:pPr algn="ctr"/>
                      <a:r>
                        <a:rPr lang="es-ES" sz="1600" dirty="0" smtClean="0"/>
                        <a:t>3%</a:t>
                      </a:r>
                      <a:endParaRPr lang="es-ES" sz="1600" dirty="0"/>
                    </a:p>
                  </a:txBody>
                  <a:tcPr/>
                </a:tc>
              </a:tr>
              <a:tr h="370840">
                <a:tc>
                  <a:txBody>
                    <a:bodyPr/>
                    <a:lstStyle/>
                    <a:p>
                      <a:r>
                        <a:rPr lang="es-ES" dirty="0" smtClean="0"/>
                        <a:t>Pesar</a:t>
                      </a:r>
                    </a:p>
                  </a:txBody>
                  <a:tcPr/>
                </a:tc>
                <a:tc>
                  <a:txBody>
                    <a:bodyPr/>
                    <a:lstStyle/>
                    <a:p>
                      <a:pPr algn="ctr"/>
                      <a:r>
                        <a:rPr lang="es-ES" sz="1600" dirty="0" smtClean="0"/>
                        <a:t>6</a:t>
                      </a:r>
                      <a:endParaRPr lang="es-ES" sz="1600" dirty="0"/>
                    </a:p>
                  </a:txBody>
                  <a:tcPr/>
                </a:tc>
                <a:tc>
                  <a:txBody>
                    <a:bodyPr/>
                    <a:lstStyle/>
                    <a:p>
                      <a:pPr algn="ctr"/>
                      <a:r>
                        <a:rPr lang="es-ES" sz="1600" dirty="0" smtClean="0"/>
                        <a:t>30</a:t>
                      </a:r>
                      <a:endParaRPr lang="es-ES" sz="1600" dirty="0"/>
                    </a:p>
                  </a:txBody>
                  <a:tcPr/>
                </a:tc>
                <a:tc>
                  <a:txBody>
                    <a:bodyPr/>
                    <a:lstStyle/>
                    <a:p>
                      <a:pPr algn="ctr"/>
                      <a:r>
                        <a:rPr lang="es-ES" sz="1600" dirty="0" smtClean="0"/>
                        <a:t>0,2</a:t>
                      </a:r>
                      <a:endParaRPr lang="es-ES" sz="1600" dirty="0"/>
                    </a:p>
                  </a:txBody>
                  <a:tcPr/>
                </a:tc>
                <a:tc>
                  <a:txBody>
                    <a:bodyPr/>
                    <a:lstStyle/>
                    <a:p>
                      <a:pPr algn="ctr"/>
                      <a:r>
                        <a:rPr lang="es-ES" sz="1600" dirty="0" smtClean="0"/>
                        <a:t>0,2</a:t>
                      </a:r>
                      <a:endParaRPr lang="es-ES" sz="1600" dirty="0"/>
                    </a:p>
                  </a:txBody>
                  <a:tcPr/>
                </a:tc>
              </a:tr>
              <a:tr h="370840">
                <a:tc>
                  <a:txBody>
                    <a:bodyPr/>
                    <a:lstStyle/>
                    <a:p>
                      <a:r>
                        <a:rPr lang="es-ES" dirty="0" smtClean="0"/>
                        <a:t>Indiferencia</a:t>
                      </a:r>
                    </a:p>
                  </a:txBody>
                  <a:tcPr/>
                </a:tc>
                <a:tc>
                  <a:txBody>
                    <a:bodyPr/>
                    <a:lstStyle/>
                    <a:p>
                      <a:pPr algn="ctr"/>
                      <a:r>
                        <a:rPr lang="es-ES" dirty="0" smtClean="0"/>
                        <a:t>-</a:t>
                      </a:r>
                      <a:endParaRPr lang="es-ES" dirty="0"/>
                    </a:p>
                  </a:txBody>
                  <a:tcPr/>
                </a:tc>
                <a:tc>
                  <a:txBody>
                    <a:bodyPr/>
                    <a:lstStyle/>
                    <a:p>
                      <a:pPr algn="ctr"/>
                      <a:r>
                        <a:rPr lang="es-ES" dirty="0" smtClean="0"/>
                        <a:t>-</a:t>
                      </a:r>
                      <a:endParaRPr lang="es-ES" dirty="0"/>
                    </a:p>
                  </a:txBody>
                  <a:tcPr/>
                </a:tc>
                <a:tc>
                  <a:txBody>
                    <a:bodyPr/>
                    <a:lstStyle/>
                    <a:p>
                      <a:pPr algn="ctr"/>
                      <a:r>
                        <a:rPr lang="es-ES" dirty="0" smtClean="0"/>
                        <a:t>-</a:t>
                      </a:r>
                      <a:endParaRPr lang="es-ES" dirty="0"/>
                    </a:p>
                  </a:txBody>
                  <a:tcPr/>
                </a:tc>
                <a:tc>
                  <a:txBody>
                    <a:bodyPr/>
                    <a:lstStyle/>
                    <a:p>
                      <a:pPr algn="ctr"/>
                      <a:r>
                        <a:rPr lang="es-ES" dirty="0" smtClean="0"/>
                        <a:t>-</a:t>
                      </a:r>
                      <a:endParaRPr lang="es-ES" dirty="0"/>
                    </a:p>
                  </a:txBody>
                  <a:tcPr/>
                </a:tc>
              </a:tr>
              <a:tr h="370840">
                <a:tc>
                  <a:txBody>
                    <a:bodyPr/>
                    <a:lstStyle/>
                    <a:p>
                      <a:pPr algn="ctr"/>
                      <a:r>
                        <a:rPr lang="es-ES" sz="1400" dirty="0" smtClean="0"/>
                        <a:t>TOTALES</a:t>
                      </a:r>
                    </a:p>
                  </a:txBody>
                  <a:tcPr/>
                </a:tc>
                <a:tc>
                  <a:txBody>
                    <a:bodyPr/>
                    <a:lstStyle/>
                    <a:p>
                      <a:pPr algn="ctr"/>
                      <a:r>
                        <a:rPr lang="es-ES" sz="1400" dirty="0" smtClean="0"/>
                        <a:t>30</a:t>
                      </a:r>
                      <a:endParaRPr lang="es-ES" sz="1400" dirty="0"/>
                    </a:p>
                  </a:txBody>
                  <a:tcPr/>
                </a:tc>
                <a:tc>
                  <a:txBody>
                    <a:bodyPr/>
                    <a:lstStyle/>
                    <a:p>
                      <a:pPr algn="ctr"/>
                      <a:r>
                        <a:rPr lang="es-ES" sz="1400" dirty="0" smtClean="0"/>
                        <a:t>30</a:t>
                      </a:r>
                      <a:endParaRPr lang="es-ES" sz="1400" dirty="0"/>
                    </a:p>
                  </a:txBody>
                  <a:tcPr/>
                </a:tc>
                <a:tc>
                  <a:txBody>
                    <a:bodyPr/>
                    <a:lstStyle/>
                    <a:p>
                      <a:pPr algn="ctr"/>
                      <a:r>
                        <a:rPr lang="es-ES" sz="1400" dirty="0" smtClean="0"/>
                        <a:t>1</a:t>
                      </a:r>
                      <a:endParaRPr lang="es-ES" sz="1400" dirty="0"/>
                    </a:p>
                  </a:txBody>
                  <a:tcPr/>
                </a:tc>
                <a:tc>
                  <a:txBody>
                    <a:bodyPr/>
                    <a:lstStyle/>
                    <a:p>
                      <a:pPr algn="ctr"/>
                      <a:r>
                        <a:rPr lang="es-ES" sz="1400" dirty="0" smtClean="0"/>
                        <a:t>100%</a:t>
                      </a:r>
                      <a:endParaRPr lang="es-ES" sz="1400" dirty="0"/>
                    </a:p>
                  </a:txBody>
                  <a:tcPr/>
                </a:tc>
              </a:tr>
            </a:tbl>
          </a:graphicData>
        </a:graphic>
      </p:graphicFrame>
      <p:sp>
        <p:nvSpPr>
          <p:cNvPr id="5" name="4 CuadroTexto"/>
          <p:cNvSpPr txBox="1"/>
          <p:nvPr/>
        </p:nvSpPr>
        <p:spPr>
          <a:xfrm>
            <a:off x="1500166" y="5214950"/>
            <a:ext cx="6072230" cy="1107996"/>
          </a:xfrm>
          <a:prstGeom prst="rect">
            <a:avLst/>
          </a:prstGeom>
          <a:noFill/>
        </p:spPr>
        <p:txBody>
          <a:bodyPr wrap="square" rtlCol="0">
            <a:spAutoFit/>
          </a:bodyPr>
          <a:lstStyle/>
          <a:p>
            <a:r>
              <a:rPr lang="es-ES_tradnl" sz="1600" b="1" dirty="0" smtClean="0"/>
              <a:t>Fuente:</a:t>
            </a:r>
            <a:r>
              <a:rPr lang="es-ES_tradnl" sz="1600" dirty="0" smtClean="0"/>
              <a:t> Encuesta realizada por las autoras a enfermeras de Clínica Medica del Hospital Teodoro J. Schestakow. durante diciembre del 2008</a:t>
            </a:r>
            <a:endParaRPr lang="es-ES" sz="1600" dirty="0" smtClean="0"/>
          </a:p>
          <a:p>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400" b="1" dirty="0" smtClean="0">
                <a:latin typeface="Arial Narrow" pitchFamily="34" charset="0"/>
              </a:rPr>
              <a:t>DISTRIBUCION SEGÚN LA REACCION FRENTE A</a:t>
            </a:r>
          </a:p>
          <a:p>
            <a:pPr algn="ctr">
              <a:buNone/>
            </a:pPr>
            <a:r>
              <a:rPr lang="es-ES" sz="2400" b="1" dirty="0" smtClean="0">
                <a:latin typeface="Arial Narrow" pitchFamily="34" charset="0"/>
              </a:rPr>
              <a:t> LO IRREVERSIBLE DE LA MUERTE  </a:t>
            </a:r>
          </a:p>
          <a:p>
            <a:pPr algn="ctr">
              <a:buNone/>
            </a:pPr>
            <a:r>
              <a:rPr lang="es-ES" sz="2400" b="1" dirty="0" smtClean="0">
                <a:latin typeface="Arial Narrow" pitchFamily="34" charset="0"/>
              </a:rPr>
              <a:t>GRAFICO</a:t>
            </a:r>
          </a:p>
          <a:p>
            <a:pPr algn="ctr">
              <a:buNone/>
            </a:pPr>
            <a:endParaRPr lang="es-ES" sz="1800" b="1" dirty="0" smtClean="0">
              <a:latin typeface="Arial Narrow" pitchFamily="34" charset="0"/>
            </a:endParaRPr>
          </a:p>
          <a:p>
            <a:pPr>
              <a:buNone/>
            </a:pPr>
            <a:endParaRPr lang="es-ES" dirty="0"/>
          </a:p>
        </p:txBody>
      </p:sp>
      <p:graphicFrame>
        <p:nvGraphicFramePr>
          <p:cNvPr id="4" name="3 Gráfico"/>
          <p:cNvGraphicFramePr/>
          <p:nvPr/>
        </p:nvGraphicFramePr>
        <p:xfrm>
          <a:off x="1571604" y="2857496"/>
          <a:ext cx="6429420" cy="3500462"/>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5715008" y="3714752"/>
            <a:ext cx="121444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77%</a:t>
            </a:r>
            <a:endParaRPr lang="es-ES" sz="1400" dirty="0">
              <a:solidFill>
                <a:schemeClr val="tx1"/>
              </a:solidFill>
            </a:endParaRPr>
          </a:p>
        </p:txBody>
      </p:sp>
      <p:sp>
        <p:nvSpPr>
          <p:cNvPr id="6" name="5 Rectángulo"/>
          <p:cNvSpPr/>
          <p:nvPr/>
        </p:nvSpPr>
        <p:spPr>
          <a:xfrm>
            <a:off x="3286116" y="3071810"/>
            <a:ext cx="121444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20%</a:t>
            </a:r>
            <a:endParaRPr lang="es-ES" sz="1400" dirty="0">
              <a:solidFill>
                <a:schemeClr val="tx1"/>
              </a:solidFill>
            </a:endParaRPr>
          </a:p>
        </p:txBody>
      </p:sp>
      <p:sp>
        <p:nvSpPr>
          <p:cNvPr id="7" name="6 Rectángulo"/>
          <p:cNvSpPr/>
          <p:nvPr/>
        </p:nvSpPr>
        <p:spPr>
          <a:xfrm>
            <a:off x="2071670" y="3643314"/>
            <a:ext cx="121444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3%</a:t>
            </a:r>
            <a:endParaRPr lang="es-ES" sz="1400" dirty="0">
              <a:solidFill>
                <a:schemeClr val="tx1"/>
              </a:solidFill>
            </a:endParaRPr>
          </a:p>
        </p:txBody>
      </p:sp>
      <p:sp>
        <p:nvSpPr>
          <p:cNvPr id="8" name="7 Rectángulo"/>
          <p:cNvSpPr/>
          <p:nvPr/>
        </p:nvSpPr>
        <p:spPr>
          <a:xfrm>
            <a:off x="2071670" y="2857496"/>
            <a:ext cx="121444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 PESAR</a:t>
            </a:r>
            <a:endParaRPr lang="es-ES" sz="1400" dirty="0">
              <a:solidFill>
                <a:schemeClr val="tx1"/>
              </a:solidFill>
            </a:endParaRPr>
          </a:p>
        </p:txBody>
      </p:sp>
      <p:sp>
        <p:nvSpPr>
          <p:cNvPr id="9" name="8 Rectángulo"/>
          <p:cNvSpPr/>
          <p:nvPr/>
        </p:nvSpPr>
        <p:spPr>
          <a:xfrm>
            <a:off x="1500166" y="3429000"/>
            <a:ext cx="121444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IRA</a:t>
            </a:r>
            <a:endParaRPr lang="es-ES" sz="1400" dirty="0">
              <a:solidFill>
                <a:schemeClr val="tx1"/>
              </a:solidFill>
            </a:endParaRPr>
          </a:p>
        </p:txBody>
      </p:sp>
      <p:sp>
        <p:nvSpPr>
          <p:cNvPr id="10" name="9 Rectángulo"/>
          <p:cNvSpPr/>
          <p:nvPr/>
        </p:nvSpPr>
        <p:spPr>
          <a:xfrm>
            <a:off x="6000760" y="2786058"/>
            <a:ext cx="185738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IMPOTENCIA</a:t>
            </a:r>
            <a:endParaRPr lang="es-ES" sz="14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_tradnl" sz="2000" dirty="0" smtClean="0">
                <a:latin typeface="Arial Narrow" pitchFamily="34" charset="0"/>
              </a:rPr>
              <a:t>DISTRIBUCIÓN SEGÚN LA POSIBILIDAD DE ACOMPAÑAR AL MÉDICO CUANDO INFORMA A LOS FAMILIARES DE UN ÓBITO</a:t>
            </a:r>
          </a:p>
          <a:p>
            <a:pPr algn="ctr">
              <a:buNone/>
            </a:pPr>
            <a:r>
              <a:rPr lang="es-ES_tradnl" sz="2000" dirty="0" smtClean="0">
                <a:latin typeface="Arial Narrow" pitchFamily="34" charset="0"/>
              </a:rPr>
              <a:t>TABLA</a:t>
            </a:r>
          </a:p>
          <a:p>
            <a:pPr algn="ctr">
              <a:buNone/>
            </a:pPr>
            <a:endParaRPr lang="es-ES" sz="2400" dirty="0">
              <a:latin typeface="Arial Narrow" pitchFamily="34" charset="0"/>
            </a:endParaRPr>
          </a:p>
        </p:txBody>
      </p:sp>
      <p:graphicFrame>
        <p:nvGraphicFramePr>
          <p:cNvPr id="4" name="3 Tabla"/>
          <p:cNvGraphicFramePr>
            <a:graphicFrameLocks noGrp="1"/>
          </p:cNvGraphicFramePr>
          <p:nvPr/>
        </p:nvGraphicFramePr>
        <p:xfrm>
          <a:off x="1571604" y="2643182"/>
          <a:ext cx="6096000" cy="2682240"/>
        </p:xfrm>
        <a:graphic>
          <a:graphicData uri="http://schemas.openxmlformats.org/drawingml/2006/table">
            <a:tbl>
              <a:tblPr firstRow="1" bandRow="1">
                <a:tableStyleId>{5C22544A-7EE6-4342-B048-85BDC9FD1C3A}</a:tableStyleId>
              </a:tblPr>
              <a:tblGrid>
                <a:gridCol w="1857388"/>
                <a:gridCol w="1000132"/>
                <a:gridCol w="1000132"/>
                <a:gridCol w="1019148"/>
                <a:gridCol w="1219200"/>
              </a:tblGrid>
              <a:tr h="370840">
                <a:tc>
                  <a:txBody>
                    <a:bodyPr/>
                    <a:lstStyle/>
                    <a:p>
                      <a:pPr algn="ctr"/>
                      <a:r>
                        <a:rPr lang="es-ES" sz="1400" dirty="0" smtClean="0"/>
                        <a:t>ACOMPAÑA AL</a:t>
                      </a:r>
                      <a:r>
                        <a:rPr lang="es-ES" sz="1400" baseline="0" dirty="0" smtClean="0"/>
                        <a:t> MEDICO AL INFORMAR UN OBITO</a:t>
                      </a:r>
                      <a:endParaRPr lang="es-ES" sz="1400" dirty="0"/>
                    </a:p>
                  </a:txBody>
                  <a:tcPr/>
                </a:tc>
                <a:tc>
                  <a:txBody>
                    <a:bodyPr/>
                    <a:lstStyle/>
                    <a:p>
                      <a:endParaRPr lang="es-ES" sz="1600" dirty="0" smtClean="0"/>
                    </a:p>
                    <a:p>
                      <a:r>
                        <a:rPr lang="es-ES" sz="1600" dirty="0" smtClean="0"/>
                        <a:t>F. A.</a:t>
                      </a:r>
                      <a:endParaRPr lang="es-ES" sz="1600" dirty="0"/>
                    </a:p>
                  </a:txBody>
                  <a:tcPr/>
                </a:tc>
                <a:tc>
                  <a:txBody>
                    <a:bodyPr/>
                    <a:lstStyle/>
                    <a:p>
                      <a:endParaRPr lang="es-ES" sz="1600" dirty="0" smtClean="0"/>
                    </a:p>
                    <a:p>
                      <a:r>
                        <a:rPr lang="es-ES" sz="1600" dirty="0" smtClean="0"/>
                        <a:t>F. AC.</a:t>
                      </a:r>
                      <a:endParaRPr lang="es-ES" sz="1600" dirty="0"/>
                    </a:p>
                  </a:txBody>
                  <a:tcPr/>
                </a:tc>
                <a:tc>
                  <a:txBody>
                    <a:bodyPr/>
                    <a:lstStyle/>
                    <a:p>
                      <a:endParaRPr lang="es-ES" sz="1600" dirty="0" smtClean="0"/>
                    </a:p>
                    <a:p>
                      <a:r>
                        <a:rPr lang="es-ES" sz="1600" dirty="0" smtClean="0"/>
                        <a:t>F. R.</a:t>
                      </a:r>
                      <a:endParaRPr lang="es-ES" sz="1600" dirty="0"/>
                    </a:p>
                  </a:txBody>
                  <a:tcPr/>
                </a:tc>
                <a:tc>
                  <a:txBody>
                    <a:bodyPr/>
                    <a:lstStyle/>
                    <a:p>
                      <a:endParaRPr lang="es-ES" sz="1600" dirty="0" smtClean="0"/>
                    </a:p>
                    <a:p>
                      <a:r>
                        <a:rPr lang="es-ES" sz="1600" dirty="0" smtClean="0"/>
                        <a:t>F. %</a:t>
                      </a:r>
                      <a:endParaRPr lang="es-ES" sz="1600" dirty="0"/>
                    </a:p>
                  </a:txBody>
                  <a:tcPr/>
                </a:tc>
              </a:tr>
              <a:tr h="370840">
                <a:tc>
                  <a:txBody>
                    <a:bodyPr/>
                    <a:lstStyle/>
                    <a:p>
                      <a:endParaRPr lang="es-ES" sz="1600" dirty="0" smtClean="0"/>
                    </a:p>
                    <a:p>
                      <a:r>
                        <a:rPr lang="es-ES" sz="1600" dirty="0" smtClean="0"/>
                        <a:t>SI</a:t>
                      </a:r>
                      <a:endParaRPr lang="es-ES" sz="1600" dirty="0"/>
                    </a:p>
                  </a:txBody>
                  <a:tcPr/>
                </a:tc>
                <a:tc>
                  <a:txBody>
                    <a:bodyPr/>
                    <a:lstStyle/>
                    <a:p>
                      <a:endParaRPr lang="es-ES" sz="1600" dirty="0" smtClean="0"/>
                    </a:p>
                    <a:p>
                      <a:r>
                        <a:rPr lang="es-ES" sz="1600" dirty="0" smtClean="0"/>
                        <a:t>23</a:t>
                      </a:r>
                      <a:endParaRPr lang="es-ES" sz="1600" dirty="0"/>
                    </a:p>
                  </a:txBody>
                  <a:tcPr/>
                </a:tc>
                <a:tc>
                  <a:txBody>
                    <a:bodyPr/>
                    <a:lstStyle/>
                    <a:p>
                      <a:endParaRPr lang="es-ES" sz="1600" dirty="0" smtClean="0"/>
                    </a:p>
                    <a:p>
                      <a:r>
                        <a:rPr lang="es-ES" sz="1600" dirty="0" smtClean="0"/>
                        <a:t>23</a:t>
                      </a:r>
                      <a:endParaRPr lang="es-ES" sz="1600" dirty="0"/>
                    </a:p>
                  </a:txBody>
                  <a:tcPr/>
                </a:tc>
                <a:tc>
                  <a:txBody>
                    <a:bodyPr/>
                    <a:lstStyle/>
                    <a:p>
                      <a:endParaRPr lang="es-ES" sz="1600" dirty="0" smtClean="0"/>
                    </a:p>
                    <a:p>
                      <a:r>
                        <a:rPr lang="es-ES" sz="1600" dirty="0" smtClean="0"/>
                        <a:t>0,77</a:t>
                      </a:r>
                      <a:endParaRPr lang="es-ES" sz="1600" dirty="0"/>
                    </a:p>
                  </a:txBody>
                  <a:tcPr/>
                </a:tc>
                <a:tc>
                  <a:txBody>
                    <a:bodyPr/>
                    <a:lstStyle/>
                    <a:p>
                      <a:endParaRPr lang="es-ES" sz="1600" dirty="0" smtClean="0"/>
                    </a:p>
                    <a:p>
                      <a:r>
                        <a:rPr lang="es-ES" sz="1600" dirty="0" smtClean="0"/>
                        <a:t>77%</a:t>
                      </a:r>
                      <a:endParaRPr lang="es-ES" sz="1600" dirty="0"/>
                    </a:p>
                  </a:txBody>
                  <a:tcPr/>
                </a:tc>
              </a:tr>
              <a:tr h="370840">
                <a:tc>
                  <a:txBody>
                    <a:bodyPr/>
                    <a:lstStyle/>
                    <a:p>
                      <a:endParaRPr lang="es-ES" sz="1600" dirty="0" smtClean="0"/>
                    </a:p>
                    <a:p>
                      <a:r>
                        <a:rPr lang="es-ES" sz="1600" dirty="0" smtClean="0"/>
                        <a:t>NO</a:t>
                      </a:r>
                      <a:endParaRPr lang="es-ES" sz="1600" dirty="0"/>
                    </a:p>
                  </a:txBody>
                  <a:tcPr/>
                </a:tc>
                <a:tc>
                  <a:txBody>
                    <a:bodyPr/>
                    <a:lstStyle/>
                    <a:p>
                      <a:endParaRPr lang="es-ES" sz="1600" dirty="0" smtClean="0"/>
                    </a:p>
                    <a:p>
                      <a:r>
                        <a:rPr lang="es-ES" sz="1600" dirty="0" smtClean="0"/>
                        <a:t>7</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0,23</a:t>
                      </a:r>
                      <a:endParaRPr lang="es-ES" sz="1600" dirty="0"/>
                    </a:p>
                  </a:txBody>
                  <a:tcPr/>
                </a:tc>
                <a:tc>
                  <a:txBody>
                    <a:bodyPr/>
                    <a:lstStyle/>
                    <a:p>
                      <a:endParaRPr lang="es-ES" sz="1600" dirty="0" smtClean="0"/>
                    </a:p>
                    <a:p>
                      <a:r>
                        <a:rPr lang="es-ES" sz="1600" dirty="0" smtClean="0"/>
                        <a:t>23%</a:t>
                      </a:r>
                      <a:endParaRPr lang="es-ES" sz="1600" dirty="0"/>
                    </a:p>
                  </a:txBody>
                  <a:tcPr/>
                </a:tc>
              </a:tr>
              <a:tr h="370840">
                <a:tc>
                  <a:txBody>
                    <a:bodyPr/>
                    <a:lstStyle/>
                    <a:p>
                      <a:endParaRPr lang="es-ES" sz="1600" dirty="0" smtClean="0"/>
                    </a:p>
                    <a:p>
                      <a:r>
                        <a:rPr lang="es-ES" sz="1600" dirty="0" smtClean="0"/>
                        <a:t>TOTALES</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1</a:t>
                      </a:r>
                      <a:endParaRPr lang="es-ES" sz="1600" dirty="0"/>
                    </a:p>
                  </a:txBody>
                  <a:tcPr/>
                </a:tc>
                <a:tc>
                  <a:txBody>
                    <a:bodyPr/>
                    <a:lstStyle/>
                    <a:p>
                      <a:endParaRPr lang="es-ES" sz="1600" dirty="0" smtClean="0"/>
                    </a:p>
                    <a:p>
                      <a:r>
                        <a:rPr lang="es-ES" sz="1600" dirty="0" smtClean="0"/>
                        <a:t>100</a:t>
                      </a:r>
                      <a:endParaRPr lang="es-ES" sz="1600" dirty="0"/>
                    </a:p>
                  </a:txBody>
                  <a:tcPr/>
                </a:tc>
              </a:tr>
            </a:tbl>
          </a:graphicData>
        </a:graphic>
      </p:graphicFrame>
      <p:sp>
        <p:nvSpPr>
          <p:cNvPr id="5" name="4 CuadroTexto"/>
          <p:cNvSpPr txBox="1"/>
          <p:nvPr/>
        </p:nvSpPr>
        <p:spPr>
          <a:xfrm>
            <a:off x="1571604" y="5429264"/>
            <a:ext cx="6072230" cy="1107996"/>
          </a:xfrm>
          <a:prstGeom prst="rect">
            <a:avLst/>
          </a:prstGeom>
          <a:noFill/>
        </p:spPr>
        <p:txBody>
          <a:bodyPr wrap="square" rtlCol="0">
            <a:spAutoFit/>
          </a:bodyPr>
          <a:lstStyle/>
          <a:p>
            <a:r>
              <a:rPr lang="es-ES_tradnl" sz="1600" b="1" dirty="0" smtClean="0"/>
              <a:t>Fuente:</a:t>
            </a:r>
            <a:r>
              <a:rPr lang="es-ES_tradnl" sz="1600" dirty="0" smtClean="0"/>
              <a:t> Encuesta realizada por las autoras a enfermeras de Clínica Medica del Hospital Teodoro J. Schestakow. durante diciembre del 2008</a:t>
            </a:r>
            <a:endParaRPr lang="es-ES" sz="1600" dirty="0" smtClean="0"/>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_tradnl" sz="2400" dirty="0" smtClean="0">
                <a:latin typeface="Arial Narrow" pitchFamily="34" charset="0"/>
              </a:rPr>
              <a:t>DISTRIBUCIÓN SEGÚN LA POSIBILIDAD DE ACOMPAÑAR AL MÉDICO CUANDO INFORMA  A LOS FAMILIARES DE UN ÓBITO</a:t>
            </a:r>
          </a:p>
          <a:p>
            <a:pPr algn="ctr">
              <a:buNone/>
            </a:pPr>
            <a:r>
              <a:rPr lang="es-ES_tradnl" sz="2400" dirty="0" smtClean="0">
                <a:latin typeface="Arial Narrow" pitchFamily="34" charset="0"/>
              </a:rPr>
              <a:t>GRAFICO</a:t>
            </a:r>
          </a:p>
          <a:p>
            <a:pPr algn="ctr">
              <a:buNone/>
            </a:pPr>
            <a:endParaRPr lang="es-ES" sz="2400" dirty="0"/>
          </a:p>
        </p:txBody>
      </p:sp>
      <p:graphicFrame>
        <p:nvGraphicFramePr>
          <p:cNvPr id="4" name="3 Gráfico"/>
          <p:cNvGraphicFramePr/>
          <p:nvPr/>
        </p:nvGraphicFramePr>
        <p:xfrm>
          <a:off x="1643042" y="2857496"/>
          <a:ext cx="5786478" cy="3429024"/>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8 Grupo"/>
          <p:cNvGrpSpPr/>
          <p:nvPr/>
        </p:nvGrpSpPr>
        <p:grpSpPr>
          <a:xfrm>
            <a:off x="1714480" y="3000372"/>
            <a:ext cx="5500726" cy="3143272"/>
            <a:chOff x="1714480" y="3000372"/>
            <a:chExt cx="5500726" cy="3143272"/>
          </a:xfrm>
        </p:grpSpPr>
        <p:sp>
          <p:nvSpPr>
            <p:cNvPr id="5" name="4 Rectángulo"/>
            <p:cNvSpPr/>
            <p:nvPr/>
          </p:nvSpPr>
          <p:spPr>
            <a:xfrm>
              <a:off x="2928926" y="3286124"/>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23%</a:t>
              </a:r>
              <a:endParaRPr lang="es-ES" sz="1400" dirty="0">
                <a:solidFill>
                  <a:schemeClr val="tx1"/>
                </a:solidFill>
              </a:endParaRPr>
            </a:p>
          </p:txBody>
        </p:sp>
        <p:sp>
          <p:nvSpPr>
            <p:cNvPr id="6" name="5 Rectángulo"/>
            <p:cNvSpPr/>
            <p:nvPr/>
          </p:nvSpPr>
          <p:spPr>
            <a:xfrm>
              <a:off x="5072066" y="4214818"/>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77%</a:t>
              </a:r>
              <a:endParaRPr lang="es-ES" sz="1400" dirty="0">
                <a:solidFill>
                  <a:schemeClr val="tx1"/>
                </a:solidFill>
              </a:endParaRPr>
            </a:p>
          </p:txBody>
        </p:sp>
        <p:sp>
          <p:nvSpPr>
            <p:cNvPr id="7" name="6 Rectángulo"/>
            <p:cNvSpPr/>
            <p:nvPr/>
          </p:nvSpPr>
          <p:spPr>
            <a:xfrm>
              <a:off x="1714480" y="3000372"/>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sp>
          <p:nvSpPr>
            <p:cNvPr id="8" name="7 Rectángulo"/>
            <p:cNvSpPr/>
            <p:nvPr/>
          </p:nvSpPr>
          <p:spPr>
            <a:xfrm>
              <a:off x="6072198" y="5715016"/>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_tradnl" sz="2400" dirty="0" smtClean="0">
                <a:latin typeface="Arial Narrow" pitchFamily="34" charset="0"/>
              </a:rPr>
              <a:t>DISTRIBUCION SEGÚN SI SE CONSIDERA QUE EL PROCESO DE LA MUERTE AFECTA EL RENDIMIENTO LABORAL.</a:t>
            </a:r>
            <a:endParaRPr lang="es-ES" sz="2400" dirty="0" smtClean="0">
              <a:latin typeface="Arial Narrow" pitchFamily="34" charset="0"/>
            </a:endParaRPr>
          </a:p>
          <a:p>
            <a:pPr algn="ctr">
              <a:buNone/>
            </a:pPr>
            <a:r>
              <a:rPr lang="es-ES" sz="2400" dirty="0" smtClean="0">
                <a:latin typeface="Arial Narrow" pitchFamily="34" charset="0"/>
              </a:rPr>
              <a:t>TABLA</a:t>
            </a:r>
          </a:p>
          <a:p>
            <a:pPr algn="ctr">
              <a:buNone/>
            </a:pPr>
            <a:endParaRPr lang="es-ES" sz="2400" dirty="0">
              <a:latin typeface="Arial Narrow" pitchFamily="34" charset="0"/>
            </a:endParaRPr>
          </a:p>
        </p:txBody>
      </p:sp>
      <p:graphicFrame>
        <p:nvGraphicFramePr>
          <p:cNvPr id="4" name="3 Tabla"/>
          <p:cNvGraphicFramePr>
            <a:graphicFrameLocks noGrp="1"/>
          </p:cNvGraphicFramePr>
          <p:nvPr/>
        </p:nvGraphicFramePr>
        <p:xfrm>
          <a:off x="1500166" y="2857496"/>
          <a:ext cx="6096000" cy="2682240"/>
        </p:xfrm>
        <a:graphic>
          <a:graphicData uri="http://schemas.openxmlformats.org/drawingml/2006/table">
            <a:tbl>
              <a:tblPr firstRow="1" bandRow="1">
                <a:tableStyleId>{5C22544A-7EE6-4342-B048-85BDC9FD1C3A}</a:tableStyleId>
              </a:tblPr>
              <a:tblGrid>
                <a:gridCol w="1928826"/>
                <a:gridCol w="1000132"/>
                <a:gridCol w="928694"/>
                <a:gridCol w="1019148"/>
                <a:gridCol w="1219200"/>
              </a:tblGrid>
              <a:tr h="370840">
                <a:tc>
                  <a:txBody>
                    <a:bodyPr/>
                    <a:lstStyle/>
                    <a:p>
                      <a:r>
                        <a:rPr lang="es-ES" sz="1400" dirty="0" smtClean="0"/>
                        <a:t>LA</a:t>
                      </a:r>
                      <a:r>
                        <a:rPr lang="es-ES" sz="1400" baseline="0" dirty="0" smtClean="0"/>
                        <a:t> MUERTE ¿AFECTA SU RENDIMIENTO LABORAL?</a:t>
                      </a:r>
                      <a:endParaRPr lang="es-ES" sz="1400" dirty="0"/>
                    </a:p>
                  </a:txBody>
                  <a:tcPr/>
                </a:tc>
                <a:tc>
                  <a:txBody>
                    <a:bodyPr/>
                    <a:lstStyle/>
                    <a:p>
                      <a:endParaRPr lang="es-ES" sz="1600" dirty="0" smtClean="0"/>
                    </a:p>
                    <a:p>
                      <a:r>
                        <a:rPr lang="es-ES" sz="1600" dirty="0" smtClean="0"/>
                        <a:t>F. A. </a:t>
                      </a:r>
                      <a:endParaRPr lang="es-ES" sz="1600" dirty="0"/>
                    </a:p>
                  </a:txBody>
                  <a:tcPr/>
                </a:tc>
                <a:tc>
                  <a:txBody>
                    <a:bodyPr/>
                    <a:lstStyle/>
                    <a:p>
                      <a:endParaRPr lang="es-ES" sz="1600" dirty="0" smtClean="0"/>
                    </a:p>
                    <a:p>
                      <a:r>
                        <a:rPr lang="es-ES" sz="1600" dirty="0" smtClean="0"/>
                        <a:t>F. AC.</a:t>
                      </a:r>
                      <a:endParaRPr lang="es-ES" sz="1600" dirty="0"/>
                    </a:p>
                  </a:txBody>
                  <a:tcPr/>
                </a:tc>
                <a:tc>
                  <a:txBody>
                    <a:bodyPr/>
                    <a:lstStyle/>
                    <a:p>
                      <a:endParaRPr lang="es-ES" sz="1600" dirty="0" smtClean="0"/>
                    </a:p>
                    <a:p>
                      <a:r>
                        <a:rPr lang="es-ES" sz="1600" dirty="0" smtClean="0"/>
                        <a:t>F. R. </a:t>
                      </a:r>
                      <a:endParaRPr lang="es-ES" sz="1600" dirty="0"/>
                    </a:p>
                  </a:txBody>
                  <a:tcPr/>
                </a:tc>
                <a:tc>
                  <a:txBody>
                    <a:bodyPr/>
                    <a:lstStyle/>
                    <a:p>
                      <a:endParaRPr lang="es-ES" sz="1600" dirty="0" smtClean="0"/>
                    </a:p>
                    <a:p>
                      <a:r>
                        <a:rPr lang="es-ES" sz="1600" dirty="0" smtClean="0"/>
                        <a:t>F. %</a:t>
                      </a:r>
                      <a:endParaRPr lang="es-ES" sz="1600" dirty="0"/>
                    </a:p>
                  </a:txBody>
                  <a:tcPr/>
                </a:tc>
              </a:tr>
              <a:tr h="370840">
                <a:tc>
                  <a:txBody>
                    <a:bodyPr/>
                    <a:lstStyle/>
                    <a:p>
                      <a:endParaRPr lang="es-ES" sz="1400" dirty="0" smtClean="0"/>
                    </a:p>
                    <a:p>
                      <a:r>
                        <a:rPr lang="es-ES" sz="1400" dirty="0" smtClean="0"/>
                        <a:t>SI</a:t>
                      </a:r>
                      <a:endParaRPr lang="es-ES" sz="1400" dirty="0"/>
                    </a:p>
                  </a:txBody>
                  <a:tcPr/>
                </a:tc>
                <a:tc>
                  <a:txBody>
                    <a:bodyPr/>
                    <a:lstStyle/>
                    <a:p>
                      <a:endParaRPr lang="es-ES" sz="1600" dirty="0" smtClean="0"/>
                    </a:p>
                    <a:p>
                      <a:r>
                        <a:rPr lang="es-ES" sz="1600" dirty="0" smtClean="0"/>
                        <a:t>9</a:t>
                      </a:r>
                      <a:endParaRPr lang="es-ES" sz="1600" dirty="0"/>
                    </a:p>
                  </a:txBody>
                  <a:tcPr/>
                </a:tc>
                <a:tc>
                  <a:txBody>
                    <a:bodyPr/>
                    <a:lstStyle/>
                    <a:p>
                      <a:endParaRPr lang="es-ES" sz="1600" dirty="0" smtClean="0"/>
                    </a:p>
                    <a:p>
                      <a:r>
                        <a:rPr lang="es-ES" sz="1600" dirty="0" smtClean="0"/>
                        <a:t>9</a:t>
                      </a:r>
                      <a:endParaRPr lang="es-ES" sz="1600" dirty="0"/>
                    </a:p>
                  </a:txBody>
                  <a:tcPr/>
                </a:tc>
                <a:tc>
                  <a:txBody>
                    <a:bodyPr/>
                    <a:lstStyle/>
                    <a:p>
                      <a:endParaRPr lang="es-ES" sz="1600" dirty="0" smtClean="0"/>
                    </a:p>
                    <a:p>
                      <a:r>
                        <a:rPr lang="es-ES" sz="1600" dirty="0" smtClean="0"/>
                        <a:t>0,30</a:t>
                      </a:r>
                      <a:endParaRPr lang="es-ES" sz="1600" dirty="0"/>
                    </a:p>
                  </a:txBody>
                  <a:tcPr/>
                </a:tc>
                <a:tc>
                  <a:txBody>
                    <a:bodyPr/>
                    <a:lstStyle/>
                    <a:p>
                      <a:endParaRPr lang="es-ES" sz="1600" dirty="0" smtClean="0"/>
                    </a:p>
                    <a:p>
                      <a:r>
                        <a:rPr lang="es-ES" sz="1600" dirty="0" smtClean="0"/>
                        <a:t>30%</a:t>
                      </a:r>
                      <a:endParaRPr lang="es-ES" sz="1600" dirty="0"/>
                    </a:p>
                  </a:txBody>
                  <a:tcPr/>
                </a:tc>
              </a:tr>
              <a:tr h="370840">
                <a:tc>
                  <a:txBody>
                    <a:bodyPr/>
                    <a:lstStyle/>
                    <a:p>
                      <a:endParaRPr lang="es-ES" sz="1400" dirty="0" smtClean="0"/>
                    </a:p>
                    <a:p>
                      <a:r>
                        <a:rPr lang="es-ES" sz="1400" dirty="0" smtClean="0"/>
                        <a:t>NO</a:t>
                      </a:r>
                      <a:endParaRPr lang="es-ES" sz="1400" dirty="0"/>
                    </a:p>
                  </a:txBody>
                  <a:tcPr/>
                </a:tc>
                <a:tc>
                  <a:txBody>
                    <a:bodyPr/>
                    <a:lstStyle/>
                    <a:p>
                      <a:endParaRPr lang="es-ES" sz="1600" dirty="0" smtClean="0"/>
                    </a:p>
                    <a:p>
                      <a:r>
                        <a:rPr lang="es-ES" sz="1600" dirty="0" smtClean="0"/>
                        <a:t>21</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0,70</a:t>
                      </a:r>
                      <a:endParaRPr lang="es-ES" sz="1600" dirty="0"/>
                    </a:p>
                  </a:txBody>
                  <a:tcPr/>
                </a:tc>
                <a:tc>
                  <a:txBody>
                    <a:bodyPr/>
                    <a:lstStyle/>
                    <a:p>
                      <a:endParaRPr lang="es-ES" sz="1600" dirty="0" smtClean="0"/>
                    </a:p>
                    <a:p>
                      <a:r>
                        <a:rPr lang="es-ES" sz="1600" dirty="0" smtClean="0"/>
                        <a:t>70%</a:t>
                      </a:r>
                      <a:endParaRPr lang="es-ES" sz="1600" dirty="0"/>
                    </a:p>
                  </a:txBody>
                  <a:tcPr/>
                </a:tc>
              </a:tr>
              <a:tr h="370840">
                <a:tc>
                  <a:txBody>
                    <a:bodyPr/>
                    <a:lstStyle/>
                    <a:p>
                      <a:endParaRPr lang="es-ES" sz="1400" dirty="0" smtClean="0"/>
                    </a:p>
                    <a:p>
                      <a:r>
                        <a:rPr lang="es-ES" sz="1400" dirty="0" smtClean="0"/>
                        <a:t>TOTALES</a:t>
                      </a:r>
                      <a:endParaRPr lang="es-ES" sz="14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1</a:t>
                      </a:r>
                      <a:endParaRPr lang="es-ES" sz="1600" dirty="0"/>
                    </a:p>
                  </a:txBody>
                  <a:tcPr/>
                </a:tc>
                <a:tc>
                  <a:txBody>
                    <a:bodyPr/>
                    <a:lstStyle/>
                    <a:p>
                      <a:endParaRPr lang="es-ES" sz="1600" dirty="0" smtClean="0"/>
                    </a:p>
                    <a:p>
                      <a:r>
                        <a:rPr lang="es-ES" sz="1600" dirty="0" smtClean="0"/>
                        <a:t>100%</a:t>
                      </a:r>
                      <a:endParaRPr lang="es-ES" sz="1600" dirty="0"/>
                    </a:p>
                  </a:txBody>
                  <a:tcPr/>
                </a:tc>
              </a:tr>
            </a:tbl>
          </a:graphicData>
        </a:graphic>
      </p:graphicFrame>
      <p:sp>
        <p:nvSpPr>
          <p:cNvPr id="5" name="4 CuadroTexto"/>
          <p:cNvSpPr txBox="1"/>
          <p:nvPr/>
        </p:nvSpPr>
        <p:spPr>
          <a:xfrm>
            <a:off x="1500166" y="5572140"/>
            <a:ext cx="6072230" cy="1107996"/>
          </a:xfrm>
          <a:prstGeom prst="rect">
            <a:avLst/>
          </a:prstGeom>
          <a:noFill/>
        </p:spPr>
        <p:txBody>
          <a:bodyPr wrap="square" rtlCol="0">
            <a:spAutoFit/>
          </a:bodyPr>
          <a:lstStyle/>
          <a:p>
            <a:r>
              <a:rPr lang="es-ES_tradnl" sz="1600" b="1" dirty="0" smtClean="0"/>
              <a:t>Fuente:</a:t>
            </a:r>
            <a:r>
              <a:rPr lang="es-ES_tradnl" sz="1600" dirty="0" smtClean="0"/>
              <a:t> Encuesta realizada por las autoras a enfermeras de Clínica Medica del Hospital Teodoro J. Schestakow. durante diciembre del 2008</a:t>
            </a:r>
            <a:endParaRPr lang="es-ES" sz="1600" dirty="0" smtClean="0"/>
          </a:p>
          <a:p>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_tradnl" sz="2400" dirty="0" smtClean="0">
                <a:latin typeface="Arial Narrow" pitchFamily="34" charset="0"/>
              </a:rPr>
              <a:t>DISTRIBUCION SEGÚN SI SE CONSIDERA QUE EL PROCESO DE LA MUERTE AFECTA EL RENDIMIENTO LABORAL.</a:t>
            </a:r>
            <a:endParaRPr lang="es-ES" sz="2400" dirty="0" smtClean="0">
              <a:latin typeface="Arial Narrow" pitchFamily="34" charset="0"/>
            </a:endParaRPr>
          </a:p>
          <a:p>
            <a:pPr algn="ctr">
              <a:buNone/>
            </a:pPr>
            <a:r>
              <a:rPr lang="es-ES" sz="2400" dirty="0" smtClean="0">
                <a:latin typeface="Arial Narrow" pitchFamily="34" charset="0"/>
              </a:rPr>
              <a:t>GRAFICO</a:t>
            </a:r>
          </a:p>
          <a:p>
            <a:pPr algn="ctr">
              <a:buNone/>
            </a:pPr>
            <a:endParaRPr lang="es-ES" sz="2400" dirty="0"/>
          </a:p>
        </p:txBody>
      </p:sp>
      <p:graphicFrame>
        <p:nvGraphicFramePr>
          <p:cNvPr id="4" name="3 Gráfico"/>
          <p:cNvGraphicFramePr/>
          <p:nvPr/>
        </p:nvGraphicFramePr>
        <p:xfrm>
          <a:off x="1500166" y="2857496"/>
          <a:ext cx="6215106" cy="3214710"/>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8 Grupo"/>
          <p:cNvGrpSpPr/>
          <p:nvPr/>
        </p:nvGrpSpPr>
        <p:grpSpPr>
          <a:xfrm>
            <a:off x="1571604" y="2928934"/>
            <a:ext cx="6143668" cy="1571636"/>
            <a:chOff x="1571604" y="2928934"/>
            <a:chExt cx="6143668" cy="1571636"/>
          </a:xfrm>
        </p:grpSpPr>
        <p:sp>
          <p:nvSpPr>
            <p:cNvPr id="5" name="4 Rectángulo"/>
            <p:cNvSpPr/>
            <p:nvPr/>
          </p:nvSpPr>
          <p:spPr>
            <a:xfrm>
              <a:off x="2786050" y="4000504"/>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t>70%</a:t>
              </a:r>
              <a:endParaRPr lang="es-ES" sz="1400" dirty="0"/>
            </a:p>
          </p:txBody>
        </p:sp>
        <p:sp>
          <p:nvSpPr>
            <p:cNvPr id="6" name="5 Rectángulo"/>
            <p:cNvSpPr/>
            <p:nvPr/>
          </p:nvSpPr>
          <p:spPr>
            <a:xfrm>
              <a:off x="5286380" y="3357562"/>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t>30%</a:t>
              </a:r>
              <a:endParaRPr lang="es-ES" sz="1400" dirty="0"/>
            </a:p>
          </p:txBody>
        </p:sp>
        <p:sp>
          <p:nvSpPr>
            <p:cNvPr id="7" name="6 Rectángulo"/>
            <p:cNvSpPr/>
            <p:nvPr/>
          </p:nvSpPr>
          <p:spPr>
            <a:xfrm>
              <a:off x="1571604" y="2928934"/>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sp>
          <p:nvSpPr>
            <p:cNvPr id="8" name="7 Rectángulo"/>
            <p:cNvSpPr/>
            <p:nvPr/>
          </p:nvSpPr>
          <p:spPr>
            <a:xfrm>
              <a:off x="6500826" y="2928934"/>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686800" cy="838200"/>
          </a:xfrm>
        </p:spPr>
        <p:txBody>
          <a:bodyPr>
            <a:normAutofit fontScale="90000"/>
          </a:bodyPr>
          <a:lstStyle/>
          <a:p>
            <a:pPr algn="ctr"/>
            <a:r>
              <a:rPr lang="es-ES_tradnl" sz="2700" b="1" i="1" dirty="0" smtClean="0"/>
              <a:t>“Reacción del Personal de Enfermería frente al proceso de la muerte”</a:t>
            </a:r>
            <a:r>
              <a:rPr lang="es-ES_tradnl" i="1" dirty="0" smtClean="0"/>
              <a:t/>
            </a:r>
            <a:br>
              <a:rPr lang="es-ES_tradnl" i="1" dirty="0" smtClean="0"/>
            </a:br>
            <a:endParaRPr lang="es-ES" dirty="0"/>
          </a:p>
        </p:txBody>
      </p:sp>
      <p:sp>
        <p:nvSpPr>
          <p:cNvPr id="3" name="2 Marcador de contenido"/>
          <p:cNvSpPr>
            <a:spLocks noGrp="1"/>
          </p:cNvSpPr>
          <p:nvPr>
            <p:ph sz="quarter" idx="1"/>
          </p:nvPr>
        </p:nvSpPr>
        <p:spPr>
          <a:xfrm>
            <a:off x="304800" y="1643050"/>
            <a:ext cx="8686800" cy="4437075"/>
          </a:xfrm>
        </p:spPr>
        <p:txBody>
          <a:bodyPr/>
          <a:lstStyle/>
          <a:p>
            <a:pPr algn="ctr">
              <a:buNone/>
            </a:pPr>
            <a:r>
              <a:rPr lang="es-ES" sz="2400" dirty="0" smtClean="0">
                <a:latin typeface="Arial Narrow" pitchFamily="34" charset="0"/>
              </a:rPr>
              <a:t>PLANTEO DEL PROBLEMA</a:t>
            </a:r>
          </a:p>
          <a:p>
            <a:pPr>
              <a:buNone/>
            </a:pPr>
            <a:endParaRPr lang="es-ES" sz="2800" dirty="0" smtClean="0"/>
          </a:p>
          <a:p>
            <a:pPr>
              <a:buNone/>
            </a:pPr>
            <a:r>
              <a:rPr lang="es-ES_tradnl" sz="2800" dirty="0" smtClean="0"/>
              <a:t>  ¿Cuál es la percepción que tiene </a:t>
            </a:r>
            <a:r>
              <a:rPr lang="es-ES_tradnl" dirty="0" smtClean="0"/>
              <a:t>sobre la muerte el personal de enfermería?</a:t>
            </a:r>
          </a:p>
          <a:p>
            <a:pPr>
              <a:buNone/>
            </a:pPr>
            <a:endParaRPr lang="es-ES_tradnl" dirty="0" smtClean="0"/>
          </a:p>
          <a:p>
            <a:pPr>
              <a:buNone/>
            </a:pPr>
            <a:r>
              <a:rPr lang="es-ES_tradnl" dirty="0" smtClean="0"/>
              <a:t> ¿·En que medida afecta esta percepción al desarrollo de su labor profesional?</a:t>
            </a:r>
            <a:endParaRPr lang="es-ES" dirty="0" smtClean="0"/>
          </a:p>
          <a:p>
            <a:pPr>
              <a:buNone/>
            </a:pPr>
            <a:endParaRPr lang="es-ES" dirty="0" smtClean="0"/>
          </a:p>
          <a:p>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_tradnl" sz="2400" dirty="0" smtClean="0">
                <a:latin typeface="Arial Narrow" pitchFamily="34" charset="0"/>
              </a:rPr>
              <a:t>DISTRIBUCION SEGÚN FORMA EN QUE ES AFECTADO POR LA MUERTE DE UN PACIENTE.  </a:t>
            </a:r>
          </a:p>
          <a:p>
            <a:pPr algn="ctr">
              <a:buNone/>
            </a:pPr>
            <a:r>
              <a:rPr lang="es-ES_tradnl" sz="2400" dirty="0" smtClean="0">
                <a:latin typeface="Arial Narrow" pitchFamily="34" charset="0"/>
              </a:rPr>
              <a:t>TABLA</a:t>
            </a:r>
          </a:p>
          <a:p>
            <a:pPr algn="ctr">
              <a:buNone/>
            </a:pPr>
            <a:endParaRPr lang="es-ES" sz="2400"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00166" y="2786058"/>
          <a:ext cx="6096000" cy="2804160"/>
        </p:xfrm>
        <a:graphic>
          <a:graphicData uri="http://schemas.openxmlformats.org/drawingml/2006/table">
            <a:tbl>
              <a:tblPr firstRow="1" bandRow="1">
                <a:tableStyleId>{5C22544A-7EE6-4342-B048-85BDC9FD1C3A}</a:tableStyleId>
              </a:tblPr>
              <a:tblGrid>
                <a:gridCol w="2143140"/>
                <a:gridCol w="928694"/>
                <a:gridCol w="928694"/>
                <a:gridCol w="1000132"/>
                <a:gridCol w="1095340"/>
              </a:tblGrid>
              <a:tr h="370840">
                <a:tc>
                  <a:txBody>
                    <a:bodyPr/>
                    <a:lstStyle/>
                    <a:p>
                      <a:pPr algn="ctr"/>
                      <a:r>
                        <a:rPr lang="es-ES" sz="1400" dirty="0" smtClean="0"/>
                        <a:t>LA MUERTE DE UN PACIENTE LO AFECTA</a:t>
                      </a:r>
                      <a:endParaRPr lang="es-ES" sz="1400" dirty="0"/>
                    </a:p>
                  </a:txBody>
                  <a:tcPr/>
                </a:tc>
                <a:tc>
                  <a:txBody>
                    <a:bodyPr/>
                    <a:lstStyle/>
                    <a:p>
                      <a:endParaRPr lang="es-ES" sz="1400" dirty="0" smtClean="0"/>
                    </a:p>
                    <a:p>
                      <a:r>
                        <a:rPr lang="es-ES" sz="1400" dirty="0" smtClean="0"/>
                        <a:t>F. A. </a:t>
                      </a:r>
                      <a:endParaRPr lang="es-ES" sz="1400" dirty="0"/>
                    </a:p>
                  </a:txBody>
                  <a:tcPr/>
                </a:tc>
                <a:tc>
                  <a:txBody>
                    <a:bodyPr/>
                    <a:lstStyle/>
                    <a:p>
                      <a:endParaRPr lang="es-ES" sz="1400" dirty="0" smtClean="0"/>
                    </a:p>
                    <a:p>
                      <a:r>
                        <a:rPr lang="es-ES" sz="1400" dirty="0" smtClean="0"/>
                        <a:t>F. AC.</a:t>
                      </a:r>
                      <a:endParaRPr lang="es-ES" sz="1400" dirty="0"/>
                    </a:p>
                  </a:txBody>
                  <a:tcPr/>
                </a:tc>
                <a:tc>
                  <a:txBody>
                    <a:bodyPr/>
                    <a:lstStyle/>
                    <a:p>
                      <a:endParaRPr lang="es-ES" sz="1400" dirty="0" smtClean="0"/>
                    </a:p>
                    <a:p>
                      <a:r>
                        <a:rPr lang="es-ES" sz="1400" dirty="0" smtClean="0"/>
                        <a:t>F. R. </a:t>
                      </a:r>
                      <a:endParaRPr lang="es-ES" sz="1400" dirty="0"/>
                    </a:p>
                  </a:txBody>
                  <a:tcPr/>
                </a:tc>
                <a:tc>
                  <a:txBody>
                    <a:bodyPr/>
                    <a:lstStyle/>
                    <a:p>
                      <a:endParaRPr lang="es-ES" sz="1400" dirty="0" smtClean="0"/>
                    </a:p>
                    <a:p>
                      <a:r>
                        <a:rPr lang="es-ES" sz="1400" dirty="0" smtClean="0"/>
                        <a:t>F. %</a:t>
                      </a:r>
                      <a:endParaRPr lang="es-ES" sz="1400" dirty="0"/>
                    </a:p>
                  </a:txBody>
                  <a:tcPr/>
                </a:tc>
              </a:tr>
              <a:tr h="370840">
                <a:tc>
                  <a:txBody>
                    <a:bodyPr/>
                    <a:lstStyle/>
                    <a:p>
                      <a:endParaRPr lang="es-ES" sz="1400" dirty="0" smtClean="0"/>
                    </a:p>
                    <a:p>
                      <a:r>
                        <a:rPr lang="es-ES" sz="1400" dirty="0" smtClean="0"/>
                        <a:t>FISICAMENTE</a:t>
                      </a:r>
                      <a:endParaRPr lang="es-ES" sz="1400" dirty="0"/>
                    </a:p>
                  </a:txBody>
                  <a:tcPr/>
                </a:tc>
                <a:tc>
                  <a:txBody>
                    <a:bodyPr/>
                    <a:lstStyle/>
                    <a:p>
                      <a:endParaRPr lang="es-ES" sz="1400" dirty="0" smtClean="0"/>
                    </a:p>
                    <a:p>
                      <a:r>
                        <a:rPr lang="es-ES" sz="1400" dirty="0" smtClean="0"/>
                        <a:t>1</a:t>
                      </a:r>
                      <a:endParaRPr lang="es-ES" sz="1400" dirty="0"/>
                    </a:p>
                  </a:txBody>
                  <a:tcPr/>
                </a:tc>
                <a:tc>
                  <a:txBody>
                    <a:bodyPr/>
                    <a:lstStyle/>
                    <a:p>
                      <a:endParaRPr lang="es-ES" sz="1400" dirty="0" smtClean="0"/>
                    </a:p>
                    <a:p>
                      <a:r>
                        <a:rPr lang="es-ES" sz="1400" dirty="0" smtClean="0"/>
                        <a:t>1</a:t>
                      </a:r>
                      <a:endParaRPr lang="es-ES" sz="1400" dirty="0"/>
                    </a:p>
                  </a:txBody>
                  <a:tcPr/>
                </a:tc>
                <a:tc>
                  <a:txBody>
                    <a:bodyPr/>
                    <a:lstStyle/>
                    <a:p>
                      <a:endParaRPr lang="es-ES" sz="1400" dirty="0" smtClean="0"/>
                    </a:p>
                    <a:p>
                      <a:r>
                        <a:rPr lang="es-ES" sz="1400" dirty="0" smtClean="0"/>
                        <a:t>0.03</a:t>
                      </a:r>
                      <a:endParaRPr lang="es-ES" sz="1400" dirty="0"/>
                    </a:p>
                  </a:txBody>
                  <a:tcPr/>
                </a:tc>
                <a:tc>
                  <a:txBody>
                    <a:bodyPr/>
                    <a:lstStyle/>
                    <a:p>
                      <a:endParaRPr lang="es-ES" sz="1400" dirty="0" smtClean="0"/>
                    </a:p>
                    <a:p>
                      <a:r>
                        <a:rPr lang="es-ES" sz="1400" dirty="0" smtClean="0"/>
                        <a:t>3%</a:t>
                      </a:r>
                      <a:endParaRPr lang="es-ES" sz="1400" dirty="0"/>
                    </a:p>
                  </a:txBody>
                  <a:tcPr/>
                </a:tc>
              </a:tr>
              <a:tr h="370840">
                <a:tc>
                  <a:txBody>
                    <a:bodyPr/>
                    <a:lstStyle/>
                    <a:p>
                      <a:endParaRPr lang="es-ES" sz="1400" dirty="0" smtClean="0"/>
                    </a:p>
                    <a:p>
                      <a:r>
                        <a:rPr lang="es-ES" sz="1400" dirty="0" smtClean="0"/>
                        <a:t>PSICOLOGICAMENTE</a:t>
                      </a:r>
                      <a:endParaRPr lang="es-ES" sz="1400" dirty="0"/>
                    </a:p>
                  </a:txBody>
                  <a:tcPr/>
                </a:tc>
                <a:tc>
                  <a:txBody>
                    <a:bodyPr/>
                    <a:lstStyle/>
                    <a:p>
                      <a:endParaRPr lang="es-ES" sz="1400" dirty="0" smtClean="0"/>
                    </a:p>
                    <a:p>
                      <a:r>
                        <a:rPr lang="es-ES" sz="1400" dirty="0" smtClean="0"/>
                        <a:t>26</a:t>
                      </a:r>
                      <a:endParaRPr lang="es-ES" sz="1400" dirty="0"/>
                    </a:p>
                  </a:txBody>
                  <a:tcPr/>
                </a:tc>
                <a:tc>
                  <a:txBody>
                    <a:bodyPr/>
                    <a:lstStyle/>
                    <a:p>
                      <a:endParaRPr lang="es-ES" sz="1400" dirty="0" smtClean="0"/>
                    </a:p>
                    <a:p>
                      <a:r>
                        <a:rPr lang="es-ES" sz="1400" dirty="0" smtClean="0"/>
                        <a:t>27</a:t>
                      </a:r>
                      <a:endParaRPr lang="es-ES" sz="1400" dirty="0"/>
                    </a:p>
                  </a:txBody>
                  <a:tcPr/>
                </a:tc>
                <a:tc>
                  <a:txBody>
                    <a:bodyPr/>
                    <a:lstStyle/>
                    <a:p>
                      <a:endParaRPr lang="es-ES" sz="1400" dirty="0" smtClean="0"/>
                    </a:p>
                    <a:p>
                      <a:r>
                        <a:rPr lang="es-ES" sz="1400" dirty="0" smtClean="0"/>
                        <a:t>0,87</a:t>
                      </a:r>
                      <a:endParaRPr lang="es-ES" sz="1400" dirty="0"/>
                    </a:p>
                  </a:txBody>
                  <a:tcPr/>
                </a:tc>
                <a:tc>
                  <a:txBody>
                    <a:bodyPr/>
                    <a:lstStyle/>
                    <a:p>
                      <a:endParaRPr lang="es-ES" sz="1400" dirty="0" smtClean="0"/>
                    </a:p>
                    <a:p>
                      <a:r>
                        <a:rPr lang="es-ES" sz="1400" dirty="0" smtClean="0"/>
                        <a:t>87%</a:t>
                      </a:r>
                      <a:endParaRPr lang="es-ES" sz="1400" dirty="0"/>
                    </a:p>
                  </a:txBody>
                  <a:tcPr/>
                </a:tc>
              </a:tr>
              <a:tr h="370840">
                <a:tc>
                  <a:txBody>
                    <a:bodyPr/>
                    <a:lstStyle/>
                    <a:p>
                      <a:endParaRPr lang="es-ES" sz="1400" dirty="0" smtClean="0"/>
                    </a:p>
                    <a:p>
                      <a:r>
                        <a:rPr lang="es-ES" sz="1400" dirty="0" smtClean="0"/>
                        <a:t>NO LO AFECTA</a:t>
                      </a:r>
                      <a:endParaRPr lang="es-ES" sz="1400" dirty="0"/>
                    </a:p>
                  </a:txBody>
                  <a:tcPr/>
                </a:tc>
                <a:tc>
                  <a:txBody>
                    <a:bodyPr/>
                    <a:lstStyle/>
                    <a:p>
                      <a:endParaRPr lang="es-ES" sz="1400" dirty="0" smtClean="0"/>
                    </a:p>
                    <a:p>
                      <a:r>
                        <a:rPr lang="es-ES" sz="1400" dirty="0" smtClean="0"/>
                        <a:t>3</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0,1</a:t>
                      </a:r>
                      <a:endParaRPr lang="es-ES" sz="1400" dirty="0"/>
                    </a:p>
                  </a:txBody>
                  <a:tcPr/>
                </a:tc>
                <a:tc>
                  <a:txBody>
                    <a:bodyPr/>
                    <a:lstStyle/>
                    <a:p>
                      <a:endParaRPr lang="es-ES" sz="1400" dirty="0" smtClean="0"/>
                    </a:p>
                    <a:p>
                      <a:r>
                        <a:rPr lang="es-ES" sz="1400" dirty="0" smtClean="0"/>
                        <a:t>10%</a:t>
                      </a:r>
                    </a:p>
                  </a:txBody>
                  <a:tcPr/>
                </a:tc>
              </a:tr>
              <a:tr h="370840">
                <a:tc>
                  <a:txBody>
                    <a:bodyPr/>
                    <a:lstStyle/>
                    <a:p>
                      <a:endParaRPr lang="es-ES" sz="1400" dirty="0" smtClean="0"/>
                    </a:p>
                    <a:p>
                      <a:r>
                        <a:rPr lang="es-ES" sz="1400" dirty="0" smtClean="0"/>
                        <a:t>TOTALES</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1</a:t>
                      </a:r>
                      <a:endParaRPr lang="es-ES" sz="1400" dirty="0"/>
                    </a:p>
                  </a:txBody>
                  <a:tcPr/>
                </a:tc>
                <a:tc>
                  <a:txBody>
                    <a:bodyPr/>
                    <a:lstStyle/>
                    <a:p>
                      <a:endParaRPr lang="es-ES" sz="1400" dirty="0" smtClean="0"/>
                    </a:p>
                    <a:p>
                      <a:r>
                        <a:rPr lang="es-ES" sz="1400" dirty="0" smtClean="0"/>
                        <a:t>100%</a:t>
                      </a:r>
                      <a:endParaRPr lang="es-ES" sz="1400" dirty="0"/>
                    </a:p>
                  </a:txBody>
                  <a:tcPr/>
                </a:tc>
              </a:tr>
            </a:tbl>
          </a:graphicData>
        </a:graphic>
      </p:graphicFrame>
      <p:sp>
        <p:nvSpPr>
          <p:cNvPr id="5" name="4 CuadroTexto"/>
          <p:cNvSpPr txBox="1"/>
          <p:nvPr/>
        </p:nvSpPr>
        <p:spPr>
          <a:xfrm>
            <a:off x="1500166" y="5572140"/>
            <a:ext cx="6072230" cy="1107996"/>
          </a:xfrm>
          <a:prstGeom prst="rect">
            <a:avLst/>
          </a:prstGeom>
          <a:noFill/>
        </p:spPr>
        <p:txBody>
          <a:bodyPr wrap="square" rtlCol="0">
            <a:spAutoFit/>
          </a:bodyPr>
          <a:lstStyle/>
          <a:p>
            <a:r>
              <a:rPr lang="es-ES_tradnl" sz="1600" b="1" dirty="0" smtClean="0"/>
              <a:t>Fuente:</a:t>
            </a:r>
            <a:r>
              <a:rPr lang="es-ES_tradnl" sz="1600" dirty="0" smtClean="0"/>
              <a:t> Encuesta realizada por las autoras a enfermeras de Clínica Medica del Hospital Teodoro J. Schestakow. durante diciembre del 2008</a:t>
            </a:r>
            <a:endParaRPr lang="es-ES" sz="1600" dirty="0" smtClean="0"/>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_tradnl" sz="2400" dirty="0" smtClean="0">
                <a:latin typeface="Arial Narrow" pitchFamily="34" charset="0"/>
              </a:rPr>
              <a:t>DISTRIBUCION SEGÚN FORMA EN QUE ES AFECTADO POR LA MUERTE DE UN PACIENTE.  </a:t>
            </a:r>
          </a:p>
          <a:p>
            <a:pPr algn="ctr">
              <a:buNone/>
            </a:pPr>
            <a:r>
              <a:rPr lang="es-ES_tradnl" sz="2400" dirty="0" smtClean="0">
                <a:latin typeface="Arial Narrow" pitchFamily="34" charset="0"/>
              </a:rPr>
              <a:t>GRAFICO</a:t>
            </a:r>
          </a:p>
          <a:p>
            <a:pPr algn="ctr">
              <a:buNone/>
            </a:pPr>
            <a:endParaRPr lang="es-ES_tradnl" sz="2400" dirty="0" smtClean="0">
              <a:latin typeface="Arial Narrow" pitchFamily="34" charset="0"/>
            </a:endParaRPr>
          </a:p>
          <a:p>
            <a:pPr algn="ctr">
              <a:buNone/>
            </a:pPr>
            <a:endParaRPr lang="es-ES_tradnl" sz="2400" dirty="0" smtClean="0">
              <a:latin typeface="Arial Narrow" pitchFamily="34" charset="0"/>
            </a:endParaRPr>
          </a:p>
          <a:p>
            <a:pPr>
              <a:buNone/>
            </a:pPr>
            <a:endParaRPr lang="es-ES" dirty="0"/>
          </a:p>
        </p:txBody>
      </p:sp>
      <p:graphicFrame>
        <p:nvGraphicFramePr>
          <p:cNvPr id="4" name="3 Gráfico"/>
          <p:cNvGraphicFramePr/>
          <p:nvPr/>
        </p:nvGraphicFramePr>
        <p:xfrm>
          <a:off x="1571604" y="3000372"/>
          <a:ext cx="6000792" cy="321471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785786" y="5214950"/>
            <a:ext cx="2428892"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PSICOLOGICAMENTE</a:t>
            </a:r>
            <a:endParaRPr lang="es-ES" sz="1400" dirty="0">
              <a:solidFill>
                <a:schemeClr val="tx1"/>
              </a:solidFill>
            </a:endParaRPr>
          </a:p>
        </p:txBody>
      </p:sp>
      <p:grpSp>
        <p:nvGrpSpPr>
          <p:cNvPr id="11" name="10 Grupo"/>
          <p:cNvGrpSpPr/>
          <p:nvPr/>
        </p:nvGrpSpPr>
        <p:grpSpPr>
          <a:xfrm>
            <a:off x="1785918" y="2857496"/>
            <a:ext cx="4857784" cy="2214578"/>
            <a:chOff x="1785918" y="2857496"/>
            <a:chExt cx="4857784" cy="2214578"/>
          </a:xfrm>
        </p:grpSpPr>
        <p:sp>
          <p:nvSpPr>
            <p:cNvPr id="5" name="4 Rectángulo"/>
            <p:cNvSpPr/>
            <p:nvPr/>
          </p:nvSpPr>
          <p:spPr>
            <a:xfrm>
              <a:off x="4786314" y="4572008"/>
              <a:ext cx="114300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87%</a:t>
              </a:r>
              <a:endParaRPr lang="es-ES" sz="1400" dirty="0">
                <a:solidFill>
                  <a:schemeClr val="tx1"/>
                </a:solidFill>
              </a:endParaRPr>
            </a:p>
          </p:txBody>
        </p:sp>
        <p:sp>
          <p:nvSpPr>
            <p:cNvPr id="6" name="5 Rectángulo"/>
            <p:cNvSpPr/>
            <p:nvPr/>
          </p:nvSpPr>
          <p:spPr>
            <a:xfrm>
              <a:off x="3500430" y="3214686"/>
              <a:ext cx="114300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10%</a:t>
              </a:r>
              <a:endParaRPr lang="es-ES" sz="1400" dirty="0">
                <a:solidFill>
                  <a:schemeClr val="tx1"/>
                </a:solidFill>
              </a:endParaRPr>
            </a:p>
          </p:txBody>
        </p:sp>
        <p:sp>
          <p:nvSpPr>
            <p:cNvPr id="7" name="6 Rectángulo"/>
            <p:cNvSpPr/>
            <p:nvPr/>
          </p:nvSpPr>
          <p:spPr>
            <a:xfrm>
              <a:off x="4214810" y="3071810"/>
              <a:ext cx="114300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3%</a:t>
              </a:r>
              <a:endParaRPr lang="es-ES" sz="1400" dirty="0">
                <a:solidFill>
                  <a:schemeClr val="tx1"/>
                </a:solidFill>
              </a:endParaRPr>
            </a:p>
          </p:txBody>
        </p:sp>
        <p:sp>
          <p:nvSpPr>
            <p:cNvPr id="9" name="8 Rectángulo"/>
            <p:cNvSpPr/>
            <p:nvPr/>
          </p:nvSpPr>
          <p:spPr>
            <a:xfrm>
              <a:off x="4714876" y="2857496"/>
              <a:ext cx="192882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FISICAMENTE</a:t>
              </a:r>
              <a:endParaRPr lang="es-ES" sz="1400" dirty="0">
                <a:solidFill>
                  <a:schemeClr val="tx1"/>
                </a:solidFill>
              </a:endParaRPr>
            </a:p>
          </p:txBody>
        </p:sp>
        <p:sp>
          <p:nvSpPr>
            <p:cNvPr id="10" name="9 Rectángulo"/>
            <p:cNvSpPr/>
            <p:nvPr/>
          </p:nvSpPr>
          <p:spPr>
            <a:xfrm>
              <a:off x="1785918" y="2928934"/>
              <a:ext cx="200026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 LO AFECTA</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_tradnl" sz="2000" dirty="0" smtClean="0">
                <a:latin typeface="Arial Narrow" pitchFamily="34" charset="0"/>
              </a:rPr>
              <a:t>DISTRIBUCION SEGÚN SI SE ACOMPAÑA O NO  AL FAMILIAR </a:t>
            </a:r>
          </a:p>
          <a:p>
            <a:pPr algn="ctr">
              <a:buNone/>
            </a:pPr>
            <a:r>
              <a:rPr lang="es-ES_tradnl" sz="2000" dirty="0" smtClean="0">
                <a:latin typeface="Arial Narrow" pitchFamily="34" charset="0"/>
              </a:rPr>
              <a:t>Y AL MORIBUNDO PARA  QUE  ASIMILE  ESTA  ÚLTIMA  ETAPA </a:t>
            </a:r>
          </a:p>
          <a:p>
            <a:pPr algn="ctr">
              <a:buNone/>
            </a:pPr>
            <a:r>
              <a:rPr lang="es-ES_tradnl" sz="2000" dirty="0" smtClean="0">
                <a:latin typeface="Arial Narrow" pitchFamily="34" charset="0"/>
              </a:rPr>
              <a:t>TABLA</a:t>
            </a:r>
          </a:p>
          <a:p>
            <a:pPr algn="ctr">
              <a:buNone/>
            </a:pPr>
            <a:endParaRPr lang="es-ES" sz="2000"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71604" y="2643182"/>
          <a:ext cx="6096000" cy="3657600"/>
        </p:xfrm>
        <a:graphic>
          <a:graphicData uri="http://schemas.openxmlformats.org/drawingml/2006/table">
            <a:tbl>
              <a:tblPr firstRow="1" bandRow="1">
                <a:tableStyleId>{5C22544A-7EE6-4342-B048-85BDC9FD1C3A}</a:tableStyleId>
              </a:tblPr>
              <a:tblGrid>
                <a:gridCol w="1928826"/>
                <a:gridCol w="1000132"/>
                <a:gridCol w="1071570"/>
                <a:gridCol w="1000132"/>
                <a:gridCol w="1095340"/>
              </a:tblGrid>
              <a:tr h="370840">
                <a:tc>
                  <a:txBody>
                    <a:bodyPr/>
                    <a:lstStyle/>
                    <a:p>
                      <a:pPr indent="90170" algn="ctr">
                        <a:lnSpc>
                          <a:spcPct val="150000"/>
                        </a:lnSpc>
                        <a:spcAft>
                          <a:spcPts val="0"/>
                        </a:spcAft>
                      </a:pPr>
                      <a:r>
                        <a:rPr lang="es-ES" sz="1200" dirty="0" smtClean="0">
                          <a:latin typeface="Arial"/>
                          <a:ea typeface="Times New Roman"/>
                        </a:rPr>
                        <a:t>ACOMPAÑA</a:t>
                      </a:r>
                    </a:p>
                    <a:p>
                      <a:pPr indent="90170" algn="ctr">
                        <a:lnSpc>
                          <a:spcPct val="150000"/>
                        </a:lnSpc>
                        <a:spcAft>
                          <a:spcPts val="0"/>
                        </a:spcAft>
                      </a:pPr>
                      <a:r>
                        <a:rPr lang="es-ES" sz="1200" dirty="0" smtClean="0">
                          <a:latin typeface="Arial"/>
                          <a:ea typeface="Times New Roman"/>
                        </a:rPr>
                        <a:t>AL FAMILIAR Y AL MORIBUNDO EN ESTA ETAPA</a:t>
                      </a:r>
                      <a:endParaRPr lang="es-ES" sz="1200" dirty="0">
                        <a:latin typeface="Arial"/>
                        <a:ea typeface="Times New Roman"/>
                      </a:endParaRPr>
                    </a:p>
                  </a:txBody>
                  <a:tcPr marL="44450" marR="44450" marT="0" marB="0" anchor="b"/>
                </a:tc>
                <a:tc>
                  <a:txBody>
                    <a:bodyPr/>
                    <a:lstStyle/>
                    <a:p>
                      <a:endParaRPr lang="es-ES" sz="1400" dirty="0" smtClean="0"/>
                    </a:p>
                    <a:p>
                      <a:r>
                        <a:rPr lang="es-ES" sz="1400" dirty="0" smtClean="0"/>
                        <a:t>F. A. </a:t>
                      </a:r>
                      <a:endParaRPr lang="es-ES" sz="1400" dirty="0"/>
                    </a:p>
                  </a:txBody>
                  <a:tcPr/>
                </a:tc>
                <a:tc>
                  <a:txBody>
                    <a:bodyPr/>
                    <a:lstStyle/>
                    <a:p>
                      <a:endParaRPr lang="es-ES" sz="1400" dirty="0" smtClean="0"/>
                    </a:p>
                    <a:p>
                      <a:r>
                        <a:rPr lang="es-ES" sz="1400" dirty="0" smtClean="0"/>
                        <a:t>F. AC.</a:t>
                      </a:r>
                      <a:endParaRPr lang="es-ES" sz="1400" dirty="0"/>
                    </a:p>
                  </a:txBody>
                  <a:tcPr/>
                </a:tc>
                <a:tc>
                  <a:txBody>
                    <a:bodyPr/>
                    <a:lstStyle/>
                    <a:p>
                      <a:endParaRPr lang="es-ES" sz="1400" dirty="0" smtClean="0"/>
                    </a:p>
                    <a:p>
                      <a:r>
                        <a:rPr lang="es-ES" sz="1400" dirty="0" smtClean="0"/>
                        <a:t>F. R.</a:t>
                      </a:r>
                      <a:endParaRPr lang="es-ES" sz="1400" dirty="0"/>
                    </a:p>
                  </a:txBody>
                  <a:tcPr/>
                </a:tc>
                <a:tc>
                  <a:txBody>
                    <a:bodyPr/>
                    <a:lstStyle/>
                    <a:p>
                      <a:endParaRPr lang="es-ES" sz="1400" dirty="0" smtClean="0"/>
                    </a:p>
                    <a:p>
                      <a:r>
                        <a:rPr lang="es-ES" sz="1400" dirty="0" smtClean="0"/>
                        <a:t>F. %.</a:t>
                      </a:r>
                      <a:endParaRPr lang="es-ES" sz="1400" dirty="0"/>
                    </a:p>
                  </a:txBody>
                  <a:tcPr/>
                </a:tc>
              </a:tr>
              <a:tr h="370840">
                <a:tc>
                  <a:txBody>
                    <a:bodyPr/>
                    <a:lstStyle/>
                    <a:p>
                      <a:pPr indent="90170" algn="l">
                        <a:lnSpc>
                          <a:spcPct val="150000"/>
                        </a:lnSpc>
                        <a:spcAft>
                          <a:spcPts val="0"/>
                        </a:spcAft>
                      </a:pPr>
                      <a:r>
                        <a:rPr lang="es-ES" sz="1400" dirty="0" smtClean="0">
                          <a:latin typeface="Arial"/>
                          <a:ea typeface="Times New Roman"/>
                        </a:rPr>
                        <a:t>SI</a:t>
                      </a:r>
                      <a:endParaRPr lang="es-ES" sz="1400" dirty="0">
                        <a:latin typeface="Arial"/>
                        <a:ea typeface="Times New Roman"/>
                      </a:endParaRPr>
                    </a:p>
                  </a:txBody>
                  <a:tcPr marL="44450" marR="44450" marT="0" marB="0" anchor="b"/>
                </a:tc>
                <a:tc>
                  <a:txBody>
                    <a:bodyPr/>
                    <a:lstStyle/>
                    <a:p>
                      <a:endParaRPr lang="es-ES" sz="1600" dirty="0" smtClean="0"/>
                    </a:p>
                    <a:p>
                      <a:r>
                        <a:rPr lang="es-ES" sz="1600" dirty="0" smtClean="0"/>
                        <a:t>21</a:t>
                      </a:r>
                      <a:endParaRPr lang="es-ES" sz="1600" dirty="0"/>
                    </a:p>
                  </a:txBody>
                  <a:tcPr/>
                </a:tc>
                <a:tc>
                  <a:txBody>
                    <a:bodyPr/>
                    <a:lstStyle/>
                    <a:p>
                      <a:endParaRPr lang="es-ES" sz="1600" dirty="0" smtClean="0"/>
                    </a:p>
                    <a:p>
                      <a:r>
                        <a:rPr lang="es-ES" sz="1600" dirty="0" smtClean="0"/>
                        <a:t>21</a:t>
                      </a:r>
                      <a:endParaRPr lang="es-ES" sz="1600" dirty="0"/>
                    </a:p>
                  </a:txBody>
                  <a:tcPr/>
                </a:tc>
                <a:tc>
                  <a:txBody>
                    <a:bodyPr/>
                    <a:lstStyle/>
                    <a:p>
                      <a:endParaRPr lang="es-ES" sz="1600" dirty="0" smtClean="0"/>
                    </a:p>
                    <a:p>
                      <a:r>
                        <a:rPr lang="es-ES" sz="1600" dirty="0" smtClean="0"/>
                        <a:t>0,7</a:t>
                      </a:r>
                      <a:endParaRPr lang="es-ES" sz="1600" dirty="0"/>
                    </a:p>
                  </a:txBody>
                  <a:tcPr/>
                </a:tc>
                <a:tc>
                  <a:txBody>
                    <a:bodyPr/>
                    <a:lstStyle/>
                    <a:p>
                      <a:endParaRPr lang="es-ES" sz="1600" dirty="0" smtClean="0"/>
                    </a:p>
                    <a:p>
                      <a:r>
                        <a:rPr lang="es-ES" sz="1600" dirty="0" smtClean="0"/>
                        <a:t>70%</a:t>
                      </a:r>
                      <a:endParaRPr lang="es-ES" sz="1600" dirty="0"/>
                    </a:p>
                  </a:txBody>
                  <a:tcPr/>
                </a:tc>
              </a:tr>
              <a:tr h="370840">
                <a:tc>
                  <a:txBody>
                    <a:bodyPr/>
                    <a:lstStyle/>
                    <a:p>
                      <a:endParaRPr lang="es-ES" sz="1400" dirty="0" smtClean="0"/>
                    </a:p>
                    <a:p>
                      <a:r>
                        <a:rPr lang="es-ES" sz="1400" dirty="0" smtClean="0"/>
                        <a:t>NO</a:t>
                      </a:r>
                      <a:endParaRPr lang="es-ES" sz="1400" dirty="0"/>
                    </a:p>
                  </a:txBody>
                  <a:tcPr/>
                </a:tc>
                <a:tc>
                  <a:txBody>
                    <a:bodyPr/>
                    <a:lstStyle/>
                    <a:p>
                      <a:endParaRPr lang="es-ES" sz="1600" dirty="0" smtClean="0"/>
                    </a:p>
                    <a:p>
                      <a:r>
                        <a:rPr lang="es-ES" sz="1600" dirty="0" smtClean="0"/>
                        <a:t>8</a:t>
                      </a:r>
                      <a:endParaRPr lang="es-ES" sz="1600" dirty="0"/>
                    </a:p>
                  </a:txBody>
                  <a:tcPr/>
                </a:tc>
                <a:tc>
                  <a:txBody>
                    <a:bodyPr/>
                    <a:lstStyle/>
                    <a:p>
                      <a:endParaRPr lang="es-ES" sz="1600" dirty="0" smtClean="0"/>
                    </a:p>
                    <a:p>
                      <a:r>
                        <a:rPr lang="es-ES" sz="1600" dirty="0" smtClean="0"/>
                        <a:t>29</a:t>
                      </a:r>
                      <a:endParaRPr lang="es-ES" sz="1600" dirty="0"/>
                    </a:p>
                  </a:txBody>
                  <a:tcPr/>
                </a:tc>
                <a:tc>
                  <a:txBody>
                    <a:bodyPr/>
                    <a:lstStyle/>
                    <a:p>
                      <a:endParaRPr lang="es-ES" sz="1600" dirty="0" smtClean="0"/>
                    </a:p>
                    <a:p>
                      <a:r>
                        <a:rPr lang="es-ES" sz="1600" dirty="0" smtClean="0"/>
                        <a:t>0,27</a:t>
                      </a:r>
                      <a:endParaRPr lang="es-ES" sz="1600" dirty="0"/>
                    </a:p>
                  </a:txBody>
                  <a:tcPr/>
                </a:tc>
                <a:tc>
                  <a:txBody>
                    <a:bodyPr/>
                    <a:lstStyle/>
                    <a:p>
                      <a:endParaRPr lang="es-ES" sz="1600" dirty="0" smtClean="0"/>
                    </a:p>
                    <a:p>
                      <a:r>
                        <a:rPr lang="es-ES" sz="1600" dirty="0" smtClean="0"/>
                        <a:t>27%</a:t>
                      </a:r>
                      <a:endParaRPr lang="es-ES" sz="1600" dirty="0"/>
                    </a:p>
                  </a:txBody>
                  <a:tcPr/>
                </a:tc>
              </a:tr>
              <a:tr h="370840">
                <a:tc>
                  <a:txBody>
                    <a:bodyPr/>
                    <a:lstStyle/>
                    <a:p>
                      <a:endParaRPr lang="es-ES" sz="1400" dirty="0" smtClean="0"/>
                    </a:p>
                    <a:p>
                      <a:r>
                        <a:rPr lang="es-ES" sz="1400" dirty="0" smtClean="0"/>
                        <a:t>A VECES</a:t>
                      </a:r>
                      <a:endParaRPr lang="es-ES" sz="1400" dirty="0"/>
                    </a:p>
                  </a:txBody>
                  <a:tcPr/>
                </a:tc>
                <a:tc>
                  <a:txBody>
                    <a:bodyPr/>
                    <a:lstStyle/>
                    <a:p>
                      <a:endParaRPr lang="es-ES" sz="1600" dirty="0" smtClean="0"/>
                    </a:p>
                    <a:p>
                      <a:r>
                        <a:rPr lang="es-ES" sz="1600" dirty="0" smtClean="0"/>
                        <a:t>1</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0,03</a:t>
                      </a:r>
                      <a:endParaRPr lang="es-ES" sz="1600" dirty="0"/>
                    </a:p>
                  </a:txBody>
                  <a:tcPr/>
                </a:tc>
                <a:tc>
                  <a:txBody>
                    <a:bodyPr/>
                    <a:lstStyle/>
                    <a:p>
                      <a:endParaRPr lang="es-ES" sz="1600" dirty="0" smtClean="0"/>
                    </a:p>
                    <a:p>
                      <a:r>
                        <a:rPr lang="es-ES" sz="1600" dirty="0" smtClean="0"/>
                        <a:t>3%</a:t>
                      </a:r>
                    </a:p>
                    <a:p>
                      <a:endParaRPr lang="es-ES" sz="1600" dirty="0"/>
                    </a:p>
                  </a:txBody>
                  <a:tcPr/>
                </a:tc>
              </a:tr>
              <a:tr h="370840">
                <a:tc>
                  <a:txBody>
                    <a:bodyPr/>
                    <a:lstStyle/>
                    <a:p>
                      <a:endParaRPr lang="es-ES" sz="1400" dirty="0" smtClean="0"/>
                    </a:p>
                    <a:p>
                      <a:r>
                        <a:rPr lang="es-ES" sz="1400" dirty="0" smtClean="0"/>
                        <a:t>TOTALES</a:t>
                      </a:r>
                      <a:endParaRPr lang="es-ES" sz="14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30</a:t>
                      </a:r>
                      <a:endParaRPr lang="es-ES" sz="1600" dirty="0"/>
                    </a:p>
                  </a:txBody>
                  <a:tcPr/>
                </a:tc>
                <a:tc>
                  <a:txBody>
                    <a:bodyPr/>
                    <a:lstStyle/>
                    <a:p>
                      <a:endParaRPr lang="es-ES" sz="1600" dirty="0" smtClean="0"/>
                    </a:p>
                    <a:p>
                      <a:r>
                        <a:rPr lang="es-ES" sz="1600" dirty="0" smtClean="0"/>
                        <a:t>1</a:t>
                      </a:r>
                      <a:endParaRPr lang="es-ES" sz="1600" dirty="0"/>
                    </a:p>
                  </a:txBody>
                  <a:tcPr/>
                </a:tc>
                <a:tc>
                  <a:txBody>
                    <a:bodyPr/>
                    <a:lstStyle/>
                    <a:p>
                      <a:endParaRPr lang="es-ES" sz="1600" dirty="0" smtClean="0"/>
                    </a:p>
                    <a:p>
                      <a:r>
                        <a:rPr lang="es-ES" sz="1600" dirty="0" smtClean="0"/>
                        <a:t>100%</a:t>
                      </a:r>
                      <a:endParaRPr lang="es-ES" sz="1600" dirty="0"/>
                    </a:p>
                  </a:txBody>
                  <a:tcPr/>
                </a:tc>
              </a:tr>
            </a:tbl>
          </a:graphicData>
        </a:graphic>
      </p:graphicFrame>
      <p:sp>
        <p:nvSpPr>
          <p:cNvPr id="5" name="4 CuadroTexto"/>
          <p:cNvSpPr txBox="1"/>
          <p:nvPr/>
        </p:nvSpPr>
        <p:spPr>
          <a:xfrm>
            <a:off x="1428728" y="6286520"/>
            <a:ext cx="6072230" cy="800219"/>
          </a:xfrm>
          <a:prstGeom prst="rect">
            <a:avLst/>
          </a:prstGeom>
          <a:noFill/>
        </p:spPr>
        <p:txBody>
          <a:bodyPr wrap="square" rtlCol="0">
            <a:spAutoFit/>
          </a:bodyPr>
          <a:lstStyle/>
          <a:p>
            <a:r>
              <a:rPr lang="es-ES_tradnl" sz="1400" b="1" dirty="0" smtClean="0"/>
              <a:t>Fuente:</a:t>
            </a:r>
            <a:r>
              <a:rPr lang="es-ES_tradnl" sz="1400" dirty="0" smtClean="0"/>
              <a:t> Encuesta realizada por las autoras a enfermeras de Clínica Medica del Hospital Teodoro J. Schestakow. durante diciembre del 2008</a:t>
            </a:r>
            <a:endParaRPr lang="es-ES" sz="1400" dirty="0" smtClean="0"/>
          </a:p>
          <a:p>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aphicFrame>
        <p:nvGraphicFramePr>
          <p:cNvPr id="4" name="3 Marcador de contenido"/>
          <p:cNvGraphicFramePr>
            <a:graphicFrameLocks noGrp="1"/>
          </p:cNvGraphicFramePr>
          <p:nvPr>
            <p:ph sz="quarter" idx="1"/>
          </p:nvPr>
        </p:nvGraphicFramePr>
        <p:xfrm>
          <a:off x="1643042" y="2928934"/>
          <a:ext cx="6056325" cy="3143272"/>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357158" y="1643050"/>
            <a:ext cx="8429684" cy="923330"/>
          </a:xfrm>
          <a:prstGeom prst="rect">
            <a:avLst/>
          </a:prstGeom>
        </p:spPr>
        <p:txBody>
          <a:bodyPr wrap="square">
            <a:spAutoFit/>
          </a:bodyPr>
          <a:lstStyle/>
          <a:p>
            <a:pPr algn="ctr">
              <a:buNone/>
            </a:pPr>
            <a:r>
              <a:rPr lang="es-ES_tradnl" dirty="0">
                <a:latin typeface="Arial Narrow" pitchFamily="34" charset="0"/>
              </a:rPr>
              <a:t>DISTRIBUCION SEGÚN SI SE ACOMPAÑA O NO  AL FAMILIAR Y AL MORIBUNDO PARA  QUE  ASIMILE  ESTA  ÚLTIMA  ETAPA </a:t>
            </a:r>
          </a:p>
          <a:p>
            <a:pPr algn="ctr">
              <a:buNone/>
            </a:pPr>
            <a:r>
              <a:rPr lang="es-ES_tradnl" dirty="0" smtClean="0">
                <a:latin typeface="Arial Narrow" pitchFamily="34" charset="0"/>
              </a:rPr>
              <a:t>GRAFICO</a:t>
            </a:r>
            <a:endParaRPr lang="es-ES_tradnl" dirty="0">
              <a:latin typeface="Arial Narrow" pitchFamily="34" charset="0"/>
            </a:endParaRPr>
          </a:p>
        </p:txBody>
      </p:sp>
      <p:grpSp>
        <p:nvGrpSpPr>
          <p:cNvPr id="12" name="11 Grupo"/>
          <p:cNvGrpSpPr/>
          <p:nvPr/>
        </p:nvGrpSpPr>
        <p:grpSpPr>
          <a:xfrm>
            <a:off x="1857356" y="2928934"/>
            <a:ext cx="5643602" cy="2571768"/>
            <a:chOff x="1857356" y="2928934"/>
            <a:chExt cx="5643602" cy="2571768"/>
          </a:xfrm>
        </p:grpSpPr>
        <p:sp>
          <p:nvSpPr>
            <p:cNvPr id="6" name="5 Rectángulo"/>
            <p:cNvSpPr/>
            <p:nvPr/>
          </p:nvSpPr>
          <p:spPr>
            <a:xfrm>
              <a:off x="5072066" y="4214818"/>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70%</a:t>
              </a:r>
              <a:endParaRPr lang="es-ES" sz="1400" dirty="0">
                <a:solidFill>
                  <a:schemeClr val="tx1"/>
                </a:solidFill>
              </a:endParaRPr>
            </a:p>
          </p:txBody>
        </p:sp>
        <p:sp>
          <p:nvSpPr>
            <p:cNvPr id="7" name="6 Rectángulo"/>
            <p:cNvSpPr/>
            <p:nvPr/>
          </p:nvSpPr>
          <p:spPr>
            <a:xfrm>
              <a:off x="3000364" y="3357562"/>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tx1"/>
                  </a:solidFill>
                </a:rPr>
                <a:t>27%</a:t>
              </a:r>
              <a:endParaRPr lang="es-ES" sz="1400" b="1" dirty="0">
                <a:solidFill>
                  <a:schemeClr val="tx1"/>
                </a:solidFill>
              </a:endParaRPr>
            </a:p>
          </p:txBody>
        </p:sp>
        <p:sp>
          <p:nvSpPr>
            <p:cNvPr id="8" name="7 Rectángulo"/>
            <p:cNvSpPr/>
            <p:nvPr/>
          </p:nvSpPr>
          <p:spPr>
            <a:xfrm>
              <a:off x="4071934" y="3000372"/>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3%</a:t>
              </a:r>
              <a:endParaRPr lang="es-ES" sz="1400" dirty="0">
                <a:solidFill>
                  <a:schemeClr val="tx1"/>
                </a:solidFill>
              </a:endParaRPr>
            </a:p>
          </p:txBody>
        </p:sp>
        <p:sp>
          <p:nvSpPr>
            <p:cNvPr id="9" name="8 Rectángulo"/>
            <p:cNvSpPr/>
            <p:nvPr/>
          </p:nvSpPr>
          <p:spPr>
            <a:xfrm>
              <a:off x="6500826" y="5072074"/>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sp>
          <p:nvSpPr>
            <p:cNvPr id="10" name="9 Rectángulo"/>
            <p:cNvSpPr/>
            <p:nvPr/>
          </p:nvSpPr>
          <p:spPr>
            <a:xfrm>
              <a:off x="1857356" y="3214686"/>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sp>
          <p:nvSpPr>
            <p:cNvPr id="11" name="10 Rectángulo"/>
            <p:cNvSpPr/>
            <p:nvPr/>
          </p:nvSpPr>
          <p:spPr>
            <a:xfrm>
              <a:off x="5857884" y="2928934"/>
              <a:ext cx="100013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A VECES</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000" dirty="0" smtClean="0">
                <a:latin typeface="Arial Narrow" pitchFamily="34" charset="0"/>
              </a:rPr>
              <a:t>DISTRIBUCION SEGÚN CONOCIMIENTO DE EXISTENCIA DE  PROTOCOLOS  DENTRO DEL AREA DE SALUD PARA ACTUAR FRENTE A LA MUERTE.</a:t>
            </a:r>
          </a:p>
          <a:p>
            <a:pPr algn="ctr">
              <a:buNone/>
            </a:pPr>
            <a:r>
              <a:rPr lang="es-ES" sz="2000" dirty="0" smtClean="0">
                <a:latin typeface="Arial Narrow" pitchFamily="34" charset="0"/>
              </a:rPr>
              <a:t>TABLA</a:t>
            </a:r>
          </a:p>
          <a:p>
            <a:pPr algn="ctr">
              <a:buNone/>
            </a:pPr>
            <a:endParaRPr lang="es-ES" sz="2400" dirty="0" smtClean="0">
              <a:latin typeface="Arial Narrow" pitchFamily="34" charset="0"/>
            </a:endParaRPr>
          </a:p>
          <a:p>
            <a:pPr>
              <a:buNone/>
            </a:pPr>
            <a:endParaRPr lang="es-ES" dirty="0"/>
          </a:p>
        </p:txBody>
      </p:sp>
      <p:graphicFrame>
        <p:nvGraphicFramePr>
          <p:cNvPr id="4" name="3 Tabla"/>
          <p:cNvGraphicFramePr>
            <a:graphicFrameLocks noGrp="1"/>
          </p:cNvGraphicFramePr>
          <p:nvPr/>
        </p:nvGraphicFramePr>
        <p:xfrm>
          <a:off x="1571604" y="2786058"/>
          <a:ext cx="6096000" cy="2712720"/>
        </p:xfrm>
        <a:graphic>
          <a:graphicData uri="http://schemas.openxmlformats.org/drawingml/2006/table">
            <a:tbl>
              <a:tblPr firstRow="1" bandRow="1">
                <a:tableStyleId>{5C22544A-7EE6-4342-B048-85BDC9FD1C3A}</a:tableStyleId>
              </a:tblPr>
              <a:tblGrid>
                <a:gridCol w="2071702"/>
                <a:gridCol w="928694"/>
                <a:gridCol w="1000132"/>
                <a:gridCol w="1000132"/>
                <a:gridCol w="1095340"/>
              </a:tblGrid>
              <a:tr h="370840">
                <a:tc>
                  <a:txBody>
                    <a:bodyPr/>
                    <a:lstStyle/>
                    <a:p>
                      <a:pPr algn="ctr"/>
                      <a:r>
                        <a:rPr lang="es-ES" sz="1400" dirty="0" smtClean="0"/>
                        <a:t>EXISTE UN PROTOCOLO PARA ACTUAR FRENTE A LA MUERTE</a:t>
                      </a:r>
                      <a:endParaRPr lang="es-ES" sz="1400" dirty="0"/>
                    </a:p>
                  </a:txBody>
                  <a:tcPr/>
                </a:tc>
                <a:tc>
                  <a:txBody>
                    <a:bodyPr/>
                    <a:lstStyle/>
                    <a:p>
                      <a:endParaRPr lang="es-ES" sz="1400" dirty="0" smtClean="0"/>
                    </a:p>
                    <a:p>
                      <a:r>
                        <a:rPr lang="es-ES" sz="1400" dirty="0" smtClean="0"/>
                        <a:t>F. A.</a:t>
                      </a:r>
                      <a:endParaRPr lang="es-ES" sz="1400" dirty="0"/>
                    </a:p>
                  </a:txBody>
                  <a:tcPr/>
                </a:tc>
                <a:tc>
                  <a:txBody>
                    <a:bodyPr/>
                    <a:lstStyle/>
                    <a:p>
                      <a:endParaRPr lang="es-ES" sz="1400" dirty="0" smtClean="0"/>
                    </a:p>
                    <a:p>
                      <a:r>
                        <a:rPr lang="es-ES" sz="1400" dirty="0" smtClean="0"/>
                        <a:t>F. AC.</a:t>
                      </a:r>
                      <a:endParaRPr lang="es-ES" sz="1400" dirty="0"/>
                    </a:p>
                  </a:txBody>
                  <a:tcPr/>
                </a:tc>
                <a:tc>
                  <a:txBody>
                    <a:bodyPr/>
                    <a:lstStyle/>
                    <a:p>
                      <a:endParaRPr lang="es-ES" sz="1400" dirty="0" smtClean="0"/>
                    </a:p>
                    <a:p>
                      <a:r>
                        <a:rPr lang="es-ES" sz="1400" dirty="0" smtClean="0"/>
                        <a:t>F. R.</a:t>
                      </a:r>
                      <a:endParaRPr lang="es-ES" sz="1400" dirty="0"/>
                    </a:p>
                  </a:txBody>
                  <a:tcPr/>
                </a:tc>
                <a:tc>
                  <a:txBody>
                    <a:bodyPr/>
                    <a:lstStyle/>
                    <a:p>
                      <a:endParaRPr lang="es-ES" sz="1400" dirty="0" smtClean="0"/>
                    </a:p>
                    <a:p>
                      <a:r>
                        <a:rPr lang="es-ES" sz="1400" dirty="0" smtClean="0"/>
                        <a:t>F. %</a:t>
                      </a:r>
                      <a:endParaRPr lang="es-ES" sz="1400" dirty="0"/>
                    </a:p>
                  </a:txBody>
                  <a:tcPr/>
                </a:tc>
              </a:tr>
              <a:tr h="370840">
                <a:tc>
                  <a:txBody>
                    <a:bodyPr/>
                    <a:lstStyle/>
                    <a:p>
                      <a:endParaRPr lang="es-ES" sz="1400" dirty="0" smtClean="0"/>
                    </a:p>
                    <a:p>
                      <a:r>
                        <a:rPr lang="es-ES" sz="1400" dirty="0" smtClean="0"/>
                        <a:t>SI</a:t>
                      </a:r>
                      <a:endParaRPr lang="es-ES" sz="1400" dirty="0"/>
                    </a:p>
                  </a:txBody>
                  <a:tcPr/>
                </a:tc>
                <a:tc>
                  <a:txBody>
                    <a:bodyPr/>
                    <a:lstStyle/>
                    <a:p>
                      <a:r>
                        <a:rPr lang="es-ES" sz="1400" dirty="0" smtClean="0"/>
                        <a:t>3</a:t>
                      </a:r>
                      <a:endParaRPr lang="es-ES" sz="1400" dirty="0"/>
                    </a:p>
                  </a:txBody>
                  <a:tcPr/>
                </a:tc>
                <a:tc>
                  <a:txBody>
                    <a:bodyPr/>
                    <a:lstStyle/>
                    <a:p>
                      <a:r>
                        <a:rPr lang="es-ES" sz="1400" dirty="0" smtClean="0"/>
                        <a:t>3</a:t>
                      </a:r>
                      <a:endParaRPr lang="es-ES" sz="1400" dirty="0"/>
                    </a:p>
                  </a:txBody>
                  <a:tcPr/>
                </a:tc>
                <a:tc>
                  <a:txBody>
                    <a:bodyPr/>
                    <a:lstStyle/>
                    <a:p>
                      <a:r>
                        <a:rPr lang="es-ES" sz="1400" dirty="0" smtClean="0"/>
                        <a:t>0,1</a:t>
                      </a:r>
                      <a:endParaRPr lang="es-ES" sz="1400" dirty="0"/>
                    </a:p>
                  </a:txBody>
                  <a:tcPr/>
                </a:tc>
                <a:tc>
                  <a:txBody>
                    <a:bodyPr/>
                    <a:lstStyle/>
                    <a:p>
                      <a:r>
                        <a:rPr lang="es-ES" sz="1400" dirty="0" smtClean="0"/>
                        <a:t>10%</a:t>
                      </a:r>
                      <a:endParaRPr lang="es-ES" sz="1400" dirty="0"/>
                    </a:p>
                  </a:txBody>
                  <a:tcPr/>
                </a:tc>
              </a:tr>
              <a:tr h="370840">
                <a:tc>
                  <a:txBody>
                    <a:bodyPr/>
                    <a:lstStyle/>
                    <a:p>
                      <a:endParaRPr lang="es-ES" sz="1400" dirty="0" smtClean="0"/>
                    </a:p>
                    <a:p>
                      <a:r>
                        <a:rPr lang="es-ES" sz="1400" dirty="0" smtClean="0"/>
                        <a:t>NO</a:t>
                      </a:r>
                      <a:endParaRPr lang="es-ES" sz="1400" dirty="0"/>
                    </a:p>
                  </a:txBody>
                  <a:tcPr/>
                </a:tc>
                <a:tc>
                  <a:txBody>
                    <a:bodyPr/>
                    <a:lstStyle/>
                    <a:p>
                      <a:endParaRPr lang="es-ES" sz="1400" dirty="0" smtClean="0"/>
                    </a:p>
                    <a:p>
                      <a:r>
                        <a:rPr lang="es-ES" sz="1400" dirty="0" smtClean="0"/>
                        <a:t>27</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 0,9</a:t>
                      </a:r>
                      <a:endParaRPr lang="es-ES" sz="1400" dirty="0"/>
                    </a:p>
                  </a:txBody>
                  <a:tcPr/>
                </a:tc>
                <a:tc>
                  <a:txBody>
                    <a:bodyPr/>
                    <a:lstStyle/>
                    <a:p>
                      <a:endParaRPr lang="es-ES" sz="1400" dirty="0" smtClean="0"/>
                    </a:p>
                    <a:p>
                      <a:r>
                        <a:rPr lang="es-ES" sz="1400" dirty="0" smtClean="0"/>
                        <a:t>90%</a:t>
                      </a:r>
                      <a:endParaRPr lang="es-ES" sz="1400" dirty="0"/>
                    </a:p>
                  </a:txBody>
                  <a:tcPr/>
                </a:tc>
              </a:tr>
              <a:tr h="275290">
                <a:tc>
                  <a:txBody>
                    <a:bodyPr/>
                    <a:lstStyle/>
                    <a:p>
                      <a:endParaRPr lang="es-ES" sz="1400" dirty="0" smtClean="0"/>
                    </a:p>
                    <a:p>
                      <a:endParaRPr lang="es-ES" sz="1400" dirty="0" smtClean="0"/>
                    </a:p>
                    <a:p>
                      <a:r>
                        <a:rPr lang="es-ES" sz="1400" dirty="0" smtClean="0"/>
                        <a:t>TOTALES</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30</a:t>
                      </a:r>
                      <a:endParaRPr lang="es-ES" sz="1400" dirty="0"/>
                    </a:p>
                  </a:txBody>
                  <a:tcPr/>
                </a:tc>
                <a:tc>
                  <a:txBody>
                    <a:bodyPr/>
                    <a:lstStyle/>
                    <a:p>
                      <a:endParaRPr lang="es-ES" sz="1400" dirty="0" smtClean="0"/>
                    </a:p>
                    <a:p>
                      <a:r>
                        <a:rPr lang="es-ES" sz="1400" dirty="0" smtClean="0"/>
                        <a:t>1</a:t>
                      </a:r>
                      <a:endParaRPr lang="es-ES" sz="1400" dirty="0"/>
                    </a:p>
                  </a:txBody>
                  <a:tcPr/>
                </a:tc>
                <a:tc>
                  <a:txBody>
                    <a:bodyPr/>
                    <a:lstStyle/>
                    <a:p>
                      <a:endParaRPr lang="es-ES" sz="1400" dirty="0" smtClean="0"/>
                    </a:p>
                    <a:p>
                      <a:r>
                        <a:rPr lang="es-ES" sz="1400" dirty="0" smtClean="0"/>
                        <a:t>100%</a:t>
                      </a:r>
                      <a:endParaRPr lang="es-ES" sz="1400" dirty="0"/>
                    </a:p>
                  </a:txBody>
                  <a:tcPr/>
                </a:tc>
              </a:tr>
            </a:tbl>
          </a:graphicData>
        </a:graphic>
      </p:graphicFrame>
      <p:sp>
        <p:nvSpPr>
          <p:cNvPr id="5" name="4 CuadroTexto"/>
          <p:cNvSpPr txBox="1"/>
          <p:nvPr/>
        </p:nvSpPr>
        <p:spPr>
          <a:xfrm>
            <a:off x="1500166" y="5715016"/>
            <a:ext cx="6072230" cy="800219"/>
          </a:xfrm>
          <a:prstGeom prst="rect">
            <a:avLst/>
          </a:prstGeom>
          <a:noFill/>
        </p:spPr>
        <p:txBody>
          <a:bodyPr wrap="square" rtlCol="0">
            <a:spAutoFit/>
          </a:bodyPr>
          <a:lstStyle/>
          <a:p>
            <a:r>
              <a:rPr lang="es-ES_tradnl" sz="1400" b="1" dirty="0" smtClean="0"/>
              <a:t>Fuente:</a:t>
            </a:r>
            <a:r>
              <a:rPr lang="es-ES_tradnl" sz="1400" dirty="0" smtClean="0"/>
              <a:t> Encuesta realizada por las autoras a enfermeras de Clínica Medica del Hospital Teodoro J. Schestakow. durante diciembre del 2008</a:t>
            </a:r>
            <a:endParaRPr lang="es-ES" sz="1400" dirty="0" smtClean="0"/>
          </a:p>
          <a:p>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lstStyle/>
          <a:p>
            <a:pPr algn="ctr">
              <a:buNone/>
            </a:pPr>
            <a:r>
              <a:rPr lang="es-ES" sz="2000" dirty="0" smtClean="0">
                <a:latin typeface="Arial Narrow" pitchFamily="34" charset="0"/>
              </a:rPr>
              <a:t>DISTRIBUCION SEGÚN CONOCIMIENTO DE EXISTENCIA DE  PROTOCOLOS  DENTRO DEL AREA DE SALUD PARA ACTUAR FRENTE A LA MUERTE.</a:t>
            </a:r>
          </a:p>
          <a:p>
            <a:pPr algn="ctr">
              <a:buNone/>
            </a:pPr>
            <a:r>
              <a:rPr lang="es-ES" sz="2000" dirty="0" smtClean="0">
                <a:latin typeface="Arial Narrow" pitchFamily="34" charset="0"/>
              </a:rPr>
              <a:t>TABLA</a:t>
            </a:r>
          </a:p>
          <a:p>
            <a:pPr algn="ctr">
              <a:buNone/>
            </a:pPr>
            <a:endParaRPr lang="es-ES" sz="2400" dirty="0" smtClean="0">
              <a:latin typeface="Arial Narrow" pitchFamily="34" charset="0"/>
            </a:endParaRPr>
          </a:p>
          <a:p>
            <a:pPr>
              <a:buNone/>
            </a:pPr>
            <a:endParaRPr lang="es-ES" dirty="0"/>
          </a:p>
        </p:txBody>
      </p:sp>
      <p:graphicFrame>
        <p:nvGraphicFramePr>
          <p:cNvPr id="4" name="3 Gráfico"/>
          <p:cNvGraphicFramePr/>
          <p:nvPr/>
        </p:nvGraphicFramePr>
        <p:xfrm>
          <a:off x="1928794" y="3357562"/>
          <a:ext cx="5214974" cy="2643206"/>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8 Grupo"/>
          <p:cNvGrpSpPr/>
          <p:nvPr/>
        </p:nvGrpSpPr>
        <p:grpSpPr>
          <a:xfrm>
            <a:off x="2571736" y="3429000"/>
            <a:ext cx="3214710" cy="1143008"/>
            <a:chOff x="2571736" y="3429000"/>
            <a:chExt cx="3214710" cy="1143008"/>
          </a:xfrm>
        </p:grpSpPr>
        <p:sp>
          <p:nvSpPr>
            <p:cNvPr id="5" name="4 Rectángulo"/>
            <p:cNvSpPr/>
            <p:nvPr/>
          </p:nvSpPr>
          <p:spPr>
            <a:xfrm>
              <a:off x="2571736" y="4143380"/>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90%</a:t>
              </a:r>
              <a:endParaRPr lang="es-ES" sz="1400" dirty="0">
                <a:solidFill>
                  <a:schemeClr val="tx1"/>
                </a:solidFill>
              </a:endParaRPr>
            </a:p>
          </p:txBody>
        </p:sp>
        <p:sp>
          <p:nvSpPr>
            <p:cNvPr id="6" name="5 Rectángulo"/>
            <p:cNvSpPr/>
            <p:nvPr/>
          </p:nvSpPr>
          <p:spPr>
            <a:xfrm>
              <a:off x="3929058" y="3571876"/>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10%</a:t>
              </a:r>
              <a:endParaRPr lang="es-ES" sz="1400" dirty="0">
                <a:solidFill>
                  <a:schemeClr val="tx1"/>
                </a:solidFill>
              </a:endParaRPr>
            </a:p>
          </p:txBody>
        </p:sp>
        <p:sp>
          <p:nvSpPr>
            <p:cNvPr id="7" name="6 Rectángulo"/>
            <p:cNvSpPr/>
            <p:nvPr/>
          </p:nvSpPr>
          <p:spPr>
            <a:xfrm>
              <a:off x="4643438" y="3429000"/>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grpSp>
      <p:sp>
        <p:nvSpPr>
          <p:cNvPr id="8" name="7 Rectángulo"/>
          <p:cNvSpPr/>
          <p:nvPr/>
        </p:nvSpPr>
        <p:spPr>
          <a:xfrm>
            <a:off x="2000232" y="5143512"/>
            <a:ext cx="114300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 sz="2000" dirty="0" smtClean="0">
                <a:latin typeface="Arial Narrow" pitchFamily="34" charset="0"/>
              </a:rPr>
              <a:t>DISTRIBUCION  SEGÚN  OPINION  DE  PARTICIPACION  EN   TALLERES DE CAPACITACIÓN PARA  ENFRENTAR  LA MUERTE  DE UN  PACIENTE.</a:t>
            </a:r>
          </a:p>
          <a:p>
            <a:pPr algn="ctr">
              <a:buNone/>
            </a:pPr>
            <a:r>
              <a:rPr lang="es-ES" sz="2000" dirty="0" smtClean="0">
                <a:latin typeface="Arial Narrow" pitchFamily="34" charset="0"/>
              </a:rPr>
              <a:t> TABLA</a:t>
            </a:r>
          </a:p>
          <a:p>
            <a:pPr algn="ctr">
              <a:buNone/>
            </a:pPr>
            <a:endParaRPr lang="es-ES" sz="2000" dirty="0">
              <a:latin typeface="Arial Narrow" pitchFamily="34" charset="0"/>
            </a:endParaRPr>
          </a:p>
        </p:txBody>
      </p:sp>
      <p:graphicFrame>
        <p:nvGraphicFramePr>
          <p:cNvPr id="4" name="3 Tabla"/>
          <p:cNvGraphicFramePr>
            <a:graphicFrameLocks noGrp="1"/>
          </p:cNvGraphicFramePr>
          <p:nvPr/>
        </p:nvGraphicFramePr>
        <p:xfrm>
          <a:off x="1428728" y="2786058"/>
          <a:ext cx="6096000" cy="2651760"/>
        </p:xfrm>
        <a:graphic>
          <a:graphicData uri="http://schemas.openxmlformats.org/drawingml/2006/table">
            <a:tbl>
              <a:tblPr firstRow="1" bandRow="1">
                <a:tableStyleId>{5C22544A-7EE6-4342-B048-85BDC9FD1C3A}</a:tableStyleId>
              </a:tblPr>
              <a:tblGrid>
                <a:gridCol w="2071702"/>
                <a:gridCol w="928694"/>
                <a:gridCol w="1071570"/>
                <a:gridCol w="928694"/>
                <a:gridCol w="1095340"/>
              </a:tblGrid>
              <a:tr h="370840">
                <a:tc>
                  <a:txBody>
                    <a:bodyPr/>
                    <a:lstStyle/>
                    <a:p>
                      <a:pPr algn="ctr"/>
                      <a:r>
                        <a:rPr lang="es-ES" sz="1400" dirty="0" smtClean="0"/>
                        <a:t>ES BENEFICIOSO PARTICIPAR EN TALLERES</a:t>
                      </a:r>
                      <a:endParaRPr lang="es-ES" sz="1400" dirty="0"/>
                    </a:p>
                  </a:txBody>
                  <a:tcPr/>
                </a:tc>
                <a:tc>
                  <a:txBody>
                    <a:bodyPr/>
                    <a:lstStyle/>
                    <a:p>
                      <a:endParaRPr lang="es-ES" sz="1400" dirty="0" smtClean="0"/>
                    </a:p>
                    <a:p>
                      <a:r>
                        <a:rPr lang="es-ES" sz="1400" dirty="0" smtClean="0"/>
                        <a:t>F. A. </a:t>
                      </a:r>
                      <a:endParaRPr lang="es-ES" sz="1400" dirty="0"/>
                    </a:p>
                  </a:txBody>
                  <a:tcPr/>
                </a:tc>
                <a:tc>
                  <a:txBody>
                    <a:bodyPr/>
                    <a:lstStyle/>
                    <a:p>
                      <a:endParaRPr lang="es-ES" sz="1400" dirty="0" smtClean="0"/>
                    </a:p>
                    <a:p>
                      <a:r>
                        <a:rPr lang="es-ES" sz="1400" dirty="0" smtClean="0"/>
                        <a:t>F. AC.</a:t>
                      </a:r>
                      <a:endParaRPr lang="es-ES" sz="1400" dirty="0"/>
                    </a:p>
                  </a:txBody>
                  <a:tcPr/>
                </a:tc>
                <a:tc>
                  <a:txBody>
                    <a:bodyPr/>
                    <a:lstStyle/>
                    <a:p>
                      <a:endParaRPr lang="es-ES" sz="1400" dirty="0" smtClean="0"/>
                    </a:p>
                    <a:p>
                      <a:r>
                        <a:rPr lang="es-ES" sz="1400" dirty="0" smtClean="0"/>
                        <a:t>F. R. </a:t>
                      </a:r>
                      <a:endParaRPr lang="es-ES" sz="1400" dirty="0"/>
                    </a:p>
                  </a:txBody>
                  <a:tcPr/>
                </a:tc>
                <a:tc>
                  <a:txBody>
                    <a:bodyPr/>
                    <a:lstStyle/>
                    <a:p>
                      <a:endParaRPr lang="es-ES" sz="1400" dirty="0" smtClean="0"/>
                    </a:p>
                    <a:p>
                      <a:r>
                        <a:rPr lang="es-ES" sz="1400" dirty="0" smtClean="0"/>
                        <a:t>F. %</a:t>
                      </a:r>
                      <a:endParaRPr lang="es-ES" sz="1400" dirty="0"/>
                    </a:p>
                  </a:txBody>
                  <a:tcPr/>
                </a:tc>
              </a:tr>
              <a:tr h="370840">
                <a:tc>
                  <a:txBody>
                    <a:bodyPr/>
                    <a:lstStyle/>
                    <a:p>
                      <a:endParaRPr lang="es-ES" dirty="0" smtClean="0"/>
                    </a:p>
                    <a:p>
                      <a:r>
                        <a:rPr lang="es-ES" dirty="0" smtClean="0"/>
                        <a:t>SI</a:t>
                      </a:r>
                      <a:endParaRPr lang="es-ES" dirty="0"/>
                    </a:p>
                  </a:txBody>
                  <a:tcPr/>
                </a:tc>
                <a:tc>
                  <a:txBody>
                    <a:bodyPr/>
                    <a:lstStyle/>
                    <a:p>
                      <a:pPr algn="ctr"/>
                      <a:endParaRPr lang="es-ES" dirty="0" smtClean="0"/>
                    </a:p>
                    <a:p>
                      <a:pPr algn="ctr"/>
                      <a:r>
                        <a:rPr lang="es-ES" dirty="0" smtClean="0"/>
                        <a:t>28</a:t>
                      </a:r>
                      <a:endParaRPr lang="es-ES" dirty="0"/>
                    </a:p>
                  </a:txBody>
                  <a:tcPr/>
                </a:tc>
                <a:tc>
                  <a:txBody>
                    <a:bodyPr/>
                    <a:lstStyle/>
                    <a:p>
                      <a:pPr algn="ctr"/>
                      <a:endParaRPr lang="es-ES" dirty="0" smtClean="0"/>
                    </a:p>
                    <a:p>
                      <a:pPr algn="ctr"/>
                      <a:r>
                        <a:rPr lang="es-ES" dirty="0" smtClean="0"/>
                        <a:t>28</a:t>
                      </a:r>
                      <a:endParaRPr lang="es-ES" dirty="0"/>
                    </a:p>
                  </a:txBody>
                  <a:tcPr/>
                </a:tc>
                <a:tc>
                  <a:txBody>
                    <a:bodyPr/>
                    <a:lstStyle/>
                    <a:p>
                      <a:pPr algn="ctr"/>
                      <a:endParaRPr lang="es-ES" dirty="0" smtClean="0"/>
                    </a:p>
                    <a:p>
                      <a:pPr algn="ctr"/>
                      <a:r>
                        <a:rPr lang="es-ES" dirty="0" smtClean="0"/>
                        <a:t>0,93</a:t>
                      </a:r>
                      <a:endParaRPr lang="es-ES" dirty="0"/>
                    </a:p>
                  </a:txBody>
                  <a:tcPr/>
                </a:tc>
                <a:tc>
                  <a:txBody>
                    <a:bodyPr/>
                    <a:lstStyle/>
                    <a:p>
                      <a:pPr algn="ctr"/>
                      <a:endParaRPr lang="es-ES" dirty="0" smtClean="0"/>
                    </a:p>
                    <a:p>
                      <a:pPr algn="ctr"/>
                      <a:r>
                        <a:rPr lang="es-ES" dirty="0" smtClean="0"/>
                        <a:t>93%</a:t>
                      </a:r>
                      <a:endParaRPr lang="es-ES" dirty="0"/>
                    </a:p>
                  </a:txBody>
                  <a:tcPr/>
                </a:tc>
              </a:tr>
              <a:tr h="370840">
                <a:tc>
                  <a:txBody>
                    <a:bodyPr/>
                    <a:lstStyle/>
                    <a:p>
                      <a:endParaRPr lang="es-ES" dirty="0" smtClean="0"/>
                    </a:p>
                    <a:p>
                      <a:r>
                        <a:rPr lang="es-ES" dirty="0" smtClean="0"/>
                        <a:t>NO</a:t>
                      </a:r>
                      <a:endParaRPr lang="es-ES" dirty="0"/>
                    </a:p>
                  </a:txBody>
                  <a:tcPr/>
                </a:tc>
                <a:tc>
                  <a:txBody>
                    <a:bodyPr/>
                    <a:lstStyle/>
                    <a:p>
                      <a:pPr algn="ctr"/>
                      <a:endParaRPr lang="es-ES" dirty="0" smtClean="0"/>
                    </a:p>
                    <a:p>
                      <a:pPr algn="ctr"/>
                      <a:r>
                        <a:rPr lang="es-ES" dirty="0" smtClean="0"/>
                        <a:t>2</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0.07</a:t>
                      </a:r>
                      <a:endParaRPr lang="es-ES" dirty="0"/>
                    </a:p>
                  </a:txBody>
                  <a:tcPr/>
                </a:tc>
                <a:tc>
                  <a:txBody>
                    <a:bodyPr/>
                    <a:lstStyle/>
                    <a:p>
                      <a:pPr algn="ctr"/>
                      <a:endParaRPr lang="es-ES" dirty="0" smtClean="0"/>
                    </a:p>
                    <a:p>
                      <a:pPr algn="ctr"/>
                      <a:r>
                        <a:rPr lang="es-ES" dirty="0" smtClean="0"/>
                        <a:t>7%</a:t>
                      </a:r>
                      <a:endParaRPr lang="es-ES" dirty="0"/>
                    </a:p>
                  </a:txBody>
                  <a:tcPr/>
                </a:tc>
              </a:tr>
              <a:tr h="370840">
                <a:tc>
                  <a:txBody>
                    <a:bodyPr/>
                    <a:lstStyle/>
                    <a:p>
                      <a:endParaRPr lang="es-ES" dirty="0" smtClean="0"/>
                    </a:p>
                    <a:p>
                      <a:r>
                        <a:rPr lang="es-ES" dirty="0" smtClean="0"/>
                        <a:t>TOTALES</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30</a:t>
                      </a:r>
                      <a:endParaRPr lang="es-ES" dirty="0"/>
                    </a:p>
                  </a:txBody>
                  <a:tcPr/>
                </a:tc>
                <a:tc>
                  <a:txBody>
                    <a:bodyPr/>
                    <a:lstStyle/>
                    <a:p>
                      <a:pPr algn="ctr"/>
                      <a:endParaRPr lang="es-ES" dirty="0" smtClean="0"/>
                    </a:p>
                    <a:p>
                      <a:pPr algn="ctr"/>
                      <a:r>
                        <a:rPr lang="es-ES" dirty="0" smtClean="0"/>
                        <a:t>1</a:t>
                      </a:r>
                      <a:endParaRPr lang="es-ES" dirty="0"/>
                    </a:p>
                  </a:txBody>
                  <a:tcPr/>
                </a:tc>
                <a:tc>
                  <a:txBody>
                    <a:bodyPr/>
                    <a:lstStyle/>
                    <a:p>
                      <a:pPr algn="ctr"/>
                      <a:endParaRPr lang="es-ES" dirty="0" smtClean="0"/>
                    </a:p>
                    <a:p>
                      <a:pPr algn="ctr"/>
                      <a:r>
                        <a:rPr lang="es-ES" dirty="0" smtClean="0"/>
                        <a:t>100%</a:t>
                      </a:r>
                      <a:endParaRPr lang="es-ES" dirty="0"/>
                    </a:p>
                  </a:txBody>
                  <a:tcPr/>
                </a:tc>
              </a:tr>
            </a:tbl>
          </a:graphicData>
        </a:graphic>
      </p:graphicFrame>
      <p:sp>
        <p:nvSpPr>
          <p:cNvPr id="5" name="4 CuadroTexto"/>
          <p:cNvSpPr txBox="1"/>
          <p:nvPr/>
        </p:nvSpPr>
        <p:spPr>
          <a:xfrm>
            <a:off x="1428728" y="5643578"/>
            <a:ext cx="6072230" cy="800219"/>
          </a:xfrm>
          <a:prstGeom prst="rect">
            <a:avLst/>
          </a:prstGeom>
          <a:noFill/>
        </p:spPr>
        <p:txBody>
          <a:bodyPr wrap="square" rtlCol="0">
            <a:spAutoFit/>
          </a:bodyPr>
          <a:lstStyle/>
          <a:p>
            <a:r>
              <a:rPr lang="es-ES_tradnl" sz="1400" b="1" dirty="0" smtClean="0"/>
              <a:t>Fuente:</a:t>
            </a:r>
            <a:r>
              <a:rPr lang="es-ES_tradnl" sz="1400" dirty="0" smtClean="0"/>
              <a:t> Encuesta realizada por las autoras a enfermeras de Clínica Medica del Hospital Teodoro J. Schestakow. durante diciembre del 2008</a:t>
            </a:r>
            <a:endParaRPr lang="es-ES" sz="1400" dirty="0" smtClean="0"/>
          </a:p>
          <a:p>
            <a:endParaRPr lang="es-E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aphicFrame>
        <p:nvGraphicFramePr>
          <p:cNvPr id="4" name="3 Marcador de contenido"/>
          <p:cNvGraphicFramePr>
            <a:graphicFrameLocks noGrp="1"/>
          </p:cNvGraphicFramePr>
          <p:nvPr>
            <p:ph sz="quarter" idx="1"/>
          </p:nvPr>
        </p:nvGraphicFramePr>
        <p:xfrm>
          <a:off x="1571604" y="3000372"/>
          <a:ext cx="6270639" cy="2973395"/>
        </p:xfrm>
        <a:graphic>
          <a:graphicData uri="http://schemas.openxmlformats.org/drawingml/2006/chart">
            <c:chart xmlns:c="http://schemas.openxmlformats.org/drawingml/2006/chart" xmlns:r="http://schemas.openxmlformats.org/officeDocument/2006/relationships" r:id="rId2"/>
          </a:graphicData>
        </a:graphic>
      </p:graphicFrame>
      <p:sp>
        <p:nvSpPr>
          <p:cNvPr id="5" name="4 Rectángulo"/>
          <p:cNvSpPr/>
          <p:nvPr/>
        </p:nvSpPr>
        <p:spPr>
          <a:xfrm>
            <a:off x="214282" y="1571612"/>
            <a:ext cx="8501122" cy="923330"/>
          </a:xfrm>
          <a:prstGeom prst="rect">
            <a:avLst/>
          </a:prstGeom>
        </p:spPr>
        <p:txBody>
          <a:bodyPr wrap="square">
            <a:spAutoFit/>
          </a:bodyPr>
          <a:lstStyle/>
          <a:p>
            <a:pPr algn="ctr">
              <a:buNone/>
            </a:pPr>
            <a:r>
              <a:rPr lang="es-ES" dirty="0" smtClean="0">
                <a:latin typeface="Arial Narrow" pitchFamily="34" charset="0"/>
              </a:rPr>
              <a:t>DISTRIBUCION  SEGÚN  OPINION  DE  PARTICIPACION  EN   TALLERES DE CAPACITACIÓN PARA  ENFRENTAR  LA MUERTE  DE UN  PACIENTE.</a:t>
            </a:r>
          </a:p>
          <a:p>
            <a:pPr algn="ctr">
              <a:buNone/>
            </a:pPr>
            <a:r>
              <a:rPr lang="es-ES" dirty="0" smtClean="0">
                <a:latin typeface="Arial Narrow" pitchFamily="34" charset="0"/>
              </a:rPr>
              <a:t> TABLA</a:t>
            </a:r>
          </a:p>
        </p:txBody>
      </p:sp>
      <p:grpSp>
        <p:nvGrpSpPr>
          <p:cNvPr id="10" name="9 Grupo"/>
          <p:cNvGrpSpPr/>
          <p:nvPr/>
        </p:nvGrpSpPr>
        <p:grpSpPr>
          <a:xfrm>
            <a:off x="3071802" y="3071810"/>
            <a:ext cx="4500594" cy="2571768"/>
            <a:chOff x="3071802" y="3071810"/>
            <a:chExt cx="4500594" cy="2571768"/>
          </a:xfrm>
        </p:grpSpPr>
        <p:sp>
          <p:nvSpPr>
            <p:cNvPr id="6" name="5 Rectángulo"/>
            <p:cNvSpPr/>
            <p:nvPr/>
          </p:nvSpPr>
          <p:spPr>
            <a:xfrm>
              <a:off x="3857620" y="4286256"/>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93%</a:t>
              </a:r>
              <a:endParaRPr lang="es-ES" sz="1400" dirty="0">
                <a:solidFill>
                  <a:schemeClr val="tx1"/>
                </a:solidFill>
              </a:endParaRPr>
            </a:p>
          </p:txBody>
        </p:sp>
        <p:sp>
          <p:nvSpPr>
            <p:cNvPr id="7" name="6 Rectángulo"/>
            <p:cNvSpPr/>
            <p:nvPr/>
          </p:nvSpPr>
          <p:spPr>
            <a:xfrm>
              <a:off x="3786182" y="3143248"/>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tx1"/>
                  </a:solidFill>
                </a:rPr>
                <a:t>7%</a:t>
              </a:r>
              <a:endParaRPr lang="es-ES" sz="1400" b="1" dirty="0">
                <a:solidFill>
                  <a:schemeClr val="tx1"/>
                </a:solidFill>
              </a:endParaRPr>
            </a:p>
          </p:txBody>
        </p:sp>
        <p:sp>
          <p:nvSpPr>
            <p:cNvPr id="8" name="7 Rectángulo"/>
            <p:cNvSpPr/>
            <p:nvPr/>
          </p:nvSpPr>
          <p:spPr>
            <a:xfrm>
              <a:off x="6357950" y="5143512"/>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SI</a:t>
              </a:r>
              <a:endParaRPr lang="es-ES" sz="1400" dirty="0">
                <a:solidFill>
                  <a:schemeClr val="tx1"/>
                </a:solidFill>
              </a:endParaRPr>
            </a:p>
          </p:txBody>
        </p:sp>
        <p:sp>
          <p:nvSpPr>
            <p:cNvPr id="9" name="8 Rectángulo"/>
            <p:cNvSpPr/>
            <p:nvPr/>
          </p:nvSpPr>
          <p:spPr>
            <a:xfrm>
              <a:off x="3071802" y="3071810"/>
              <a:ext cx="1214446"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rPr>
                <a:t>NO</a:t>
              </a:r>
              <a:endParaRPr lang="es-ES" sz="1400" dirty="0">
                <a:solidFill>
                  <a:schemeClr val="tx1"/>
                </a:solidFill>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4973786"/>
          </a:xfrm>
        </p:spPr>
        <p:txBody>
          <a:bodyPr>
            <a:normAutofit fontScale="77500" lnSpcReduction="20000"/>
          </a:bodyPr>
          <a:lstStyle/>
          <a:p>
            <a:pPr algn="ctr">
              <a:buNone/>
            </a:pPr>
            <a:endParaRPr lang="es-ES_tradnl" sz="2300" b="1" dirty="0" smtClean="0">
              <a:latin typeface="Arial Narrow" pitchFamily="34" charset="0"/>
            </a:endParaRPr>
          </a:p>
          <a:p>
            <a:pPr algn="ctr">
              <a:buNone/>
            </a:pPr>
            <a:r>
              <a:rPr lang="es-ES_tradnl" sz="2300" b="1" dirty="0" smtClean="0">
                <a:latin typeface="Arial Narrow" pitchFamily="34" charset="0"/>
              </a:rPr>
              <a:t>DISCUSION Y PROPUESTAS</a:t>
            </a:r>
          </a:p>
          <a:p>
            <a:pPr algn="ctr">
              <a:buNone/>
            </a:pPr>
            <a:endParaRPr lang="es-ES" sz="2400" dirty="0" smtClean="0">
              <a:latin typeface="Arial Narrow" pitchFamily="34" charset="0"/>
            </a:endParaRPr>
          </a:p>
          <a:p>
            <a:pPr>
              <a:buNone/>
            </a:pPr>
            <a:r>
              <a:rPr lang="es-ES_tradnl" sz="2300" dirty="0" smtClean="0"/>
              <a:t>1.- Se puede advertir que existe una correlación entre la importancia que se le da al paciente y la actitud de acompañar al médico al momento de informar un óbito a los familiares.(Ver Tablas 6 y 9)</a:t>
            </a:r>
            <a:endParaRPr lang="es-ES" sz="2300" dirty="0" smtClean="0"/>
          </a:p>
          <a:p>
            <a:pPr>
              <a:buNone/>
            </a:pPr>
            <a:r>
              <a:rPr lang="es-ES_tradnl" sz="2300" dirty="0" smtClean="0"/>
              <a:t> </a:t>
            </a:r>
            <a:endParaRPr lang="es-ES" sz="2300" dirty="0" smtClean="0"/>
          </a:p>
          <a:p>
            <a:pPr>
              <a:buNone/>
            </a:pPr>
            <a:r>
              <a:rPr lang="es-ES_tradnl" sz="2300" dirty="0" smtClean="0"/>
              <a:t>2.- También existe una correlación entre las variables citadas y el resultado del efecto psicológico que ejerce esta situación.</a:t>
            </a:r>
            <a:endParaRPr lang="es-ES" sz="2300" dirty="0" smtClean="0"/>
          </a:p>
          <a:p>
            <a:pPr>
              <a:buNone/>
            </a:pPr>
            <a:r>
              <a:rPr lang="es-ES_tradnl" sz="2300" dirty="0" smtClean="0"/>
              <a:t>(ver tablas 6, 9 y 13)</a:t>
            </a:r>
            <a:endParaRPr lang="es-ES" sz="2300" dirty="0" smtClean="0"/>
          </a:p>
          <a:p>
            <a:pPr>
              <a:buNone/>
            </a:pPr>
            <a:r>
              <a:rPr lang="es-ES_tradnl" sz="2300" dirty="0" smtClean="0"/>
              <a:t> </a:t>
            </a:r>
            <a:endParaRPr lang="es-ES" sz="2300" dirty="0" smtClean="0"/>
          </a:p>
          <a:p>
            <a:pPr>
              <a:buNone/>
            </a:pPr>
            <a:r>
              <a:rPr lang="es-ES_tradnl" sz="2300" dirty="0" smtClean="0"/>
              <a:t>3.- La contradicción observada en el momento de responder a la pregunta de si existen protocolos o actividades de capacitación para enfrentar la muerte de un paciente en la institución, nos lleva a pensar que en caso de existir estas actividades no están lo suficientemente difundidas entre el personal.</a:t>
            </a:r>
            <a:endParaRPr lang="es-ES" sz="2300" dirty="0" smtClean="0"/>
          </a:p>
          <a:p>
            <a:pPr>
              <a:buNone/>
            </a:pPr>
            <a:r>
              <a:rPr lang="es-ES_tradnl" sz="2300" dirty="0" smtClean="0"/>
              <a:t> </a:t>
            </a:r>
            <a:endParaRPr lang="es-ES" sz="2300" dirty="0" smtClean="0"/>
          </a:p>
          <a:p>
            <a:pPr>
              <a:buNone/>
            </a:pPr>
            <a:r>
              <a:rPr lang="es-ES_tradnl" sz="2300" dirty="0" smtClean="0"/>
              <a:t>4.- Es importante destacar la necesidad y el deseo de contar con actividades de capacitación en este tema.</a:t>
            </a:r>
            <a:endParaRPr lang="es-ES" sz="2300" dirty="0" smtClean="0"/>
          </a:p>
          <a:p>
            <a:pPr>
              <a:buNone/>
            </a:pPr>
            <a:r>
              <a:rPr lang="es-ES_tradnl" sz="2400" dirty="0" smtClean="0"/>
              <a:t> </a:t>
            </a:r>
            <a:endParaRPr lang="es-ES" sz="2400" dirty="0" smtClean="0"/>
          </a:p>
          <a:p>
            <a:pPr algn="ctr">
              <a:buNone/>
            </a:pPr>
            <a:endParaRPr lang="es-ES" sz="2400" dirty="0">
              <a:latin typeface="Arial Narrow"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5188100"/>
          </a:xfrm>
        </p:spPr>
        <p:txBody>
          <a:bodyPr>
            <a:normAutofit fontScale="25000" lnSpcReduction="20000"/>
          </a:bodyPr>
          <a:lstStyle/>
          <a:p>
            <a:pPr algn="ctr">
              <a:buNone/>
            </a:pPr>
            <a:r>
              <a:rPr lang="es-ES_tradnl" sz="9600" dirty="0" smtClean="0">
                <a:latin typeface="Arial Narrow" pitchFamily="34" charset="0"/>
              </a:rPr>
              <a:t>Análisis cualitativo</a:t>
            </a:r>
            <a:endParaRPr lang="es-ES" sz="9600" dirty="0" smtClean="0">
              <a:latin typeface="Arial Narrow" pitchFamily="34" charset="0"/>
            </a:endParaRPr>
          </a:p>
          <a:p>
            <a:pPr>
              <a:buNone/>
            </a:pPr>
            <a:r>
              <a:rPr lang="es-ES_tradnl" dirty="0" smtClean="0"/>
              <a:t> </a:t>
            </a:r>
            <a:endParaRPr lang="es-ES" dirty="0" smtClean="0"/>
          </a:p>
          <a:p>
            <a:pPr>
              <a:lnSpc>
                <a:spcPct val="170000"/>
              </a:lnSpc>
            </a:pPr>
            <a:r>
              <a:rPr lang="es-ES_tradnl" sz="4800" dirty="0" smtClean="0"/>
              <a:t>Al momento de presentar en el grupo los resultados del estudio, las reacciones fueron disimiles y se produjeron espacios de reflexión que a continuación presentamos.</a:t>
            </a:r>
            <a:endParaRPr lang="es-ES" sz="4800" dirty="0" smtClean="0"/>
          </a:p>
          <a:p>
            <a:pPr>
              <a:lnSpc>
                <a:spcPct val="170000"/>
              </a:lnSpc>
            </a:pPr>
            <a:endParaRPr lang="es-ES" sz="4800" dirty="0" smtClean="0"/>
          </a:p>
          <a:p>
            <a:pPr lvl="0">
              <a:lnSpc>
                <a:spcPct val="170000"/>
              </a:lnSpc>
            </a:pPr>
            <a:r>
              <a:rPr lang="es-ES_tradnl" sz="4800" dirty="0" smtClean="0"/>
              <a:t>No se observa que el factor educativo sea relevante en esta situación</a:t>
            </a:r>
          </a:p>
          <a:p>
            <a:pPr lvl="0">
              <a:lnSpc>
                <a:spcPct val="170000"/>
              </a:lnSpc>
            </a:pPr>
            <a:endParaRPr lang="es-ES" sz="4800" dirty="0" smtClean="0"/>
          </a:p>
          <a:p>
            <a:pPr lvl="0">
              <a:lnSpc>
                <a:spcPct val="170000"/>
              </a:lnSpc>
            </a:pPr>
            <a:r>
              <a:rPr lang="es-ES_tradnl" sz="4800" dirty="0" smtClean="0"/>
              <a:t>La diferencia entre los niveles de ansiedad por sexo no han podido ser establecidas debido a la prevalencia de la población femenina en un grado tal que la participación masculina no es relevante.</a:t>
            </a:r>
          </a:p>
          <a:p>
            <a:pPr lvl="0">
              <a:lnSpc>
                <a:spcPct val="170000"/>
              </a:lnSpc>
            </a:pPr>
            <a:endParaRPr lang="es-ES" sz="4800" dirty="0" smtClean="0"/>
          </a:p>
          <a:p>
            <a:pPr lvl="0">
              <a:lnSpc>
                <a:spcPct val="170000"/>
              </a:lnSpc>
            </a:pPr>
            <a:r>
              <a:rPr lang="es-ES_tradnl" sz="4800" dirty="0" smtClean="0"/>
              <a:t> Las respuestas analizadas muestran que a mayor edad el nivel de ansiedad es menor, lo que no se pudo establecer es la medida exacta de esta diferencia. Quizás esta diferencia se deba a la experiencia acumulada por el personal ante esta situación.</a:t>
            </a:r>
            <a:endParaRPr lang="es-ES" sz="4800" dirty="0" smtClean="0"/>
          </a:p>
          <a:p>
            <a:pPr>
              <a:lnSpc>
                <a:spcPct val="170000"/>
              </a:lnSpc>
              <a:buNone/>
            </a:pPr>
            <a:r>
              <a:rPr lang="es-ES_tradnl" sz="4800" dirty="0" smtClean="0"/>
              <a:t> </a:t>
            </a:r>
            <a:r>
              <a:rPr lang="es-ES_tradnl" sz="2800" dirty="0" smtClean="0"/>
              <a:t>	</a:t>
            </a:r>
            <a:r>
              <a:rPr lang="es-ES_tradnl" sz="4800" dirty="0" smtClean="0"/>
              <a:t>Si tomamos los datos sobre defunciones producidas en el Servicio de Clínica Medica durante los años 2008 y 2009, se podrá apreciar que a pesar de haber disminuido las  internaciones el número de defunciones ha aumentado.</a:t>
            </a:r>
            <a:endParaRPr lang="es-ES" sz="4800" dirty="0" smtClean="0"/>
          </a:p>
          <a:p>
            <a:pPr>
              <a:lnSpc>
                <a:spcPct val="170000"/>
              </a:lnSpc>
              <a:buNone/>
            </a:pPr>
            <a:r>
              <a:rPr lang="es-ES_tradnl" sz="2800" dirty="0" smtClean="0"/>
              <a:t>	</a:t>
            </a:r>
            <a:endParaRPr lang="es-ES" sz="2800" dirty="0" smtClean="0"/>
          </a:p>
          <a:p>
            <a:pPr>
              <a:lnSpc>
                <a:spcPct val="170000"/>
              </a:lnSpc>
            </a:pPr>
            <a:r>
              <a:rPr lang="es-ES_tradnl" sz="4800" dirty="0" smtClean="0"/>
              <a:t>Las patologías registradas son A.C.V. diabetes, pacientes terminales, en su mayoría. </a:t>
            </a:r>
            <a:endParaRPr lang="es-ES" sz="4800" dirty="0" smtClean="0"/>
          </a:p>
          <a:p>
            <a:pPr>
              <a:lnSpc>
                <a:spcPct val="170000"/>
              </a:lnSpc>
            </a:pPr>
            <a:r>
              <a:rPr lang="es-ES_tradnl" sz="2800" dirty="0" smtClean="0"/>
              <a:t>	</a:t>
            </a: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357166"/>
            <a:ext cx="8534400" cy="758952"/>
          </a:xfrm>
        </p:spPr>
        <p:txBody>
          <a:bodyPr>
            <a:normAutofit fontScale="90000"/>
          </a:bodyPr>
          <a:lstStyle/>
          <a:p>
            <a:r>
              <a:rPr lang="es-ES_tradnl" b="1" i="1" dirty="0" smtClean="0"/>
              <a:t>“</a:t>
            </a:r>
            <a:br>
              <a:rPr lang="es-ES_tradnl" b="1" i="1" dirty="0" smtClean="0"/>
            </a:br>
            <a:r>
              <a:rPr lang="es-ES_tradnl" b="1" i="1" dirty="0" smtClean="0"/>
              <a:t/>
            </a:r>
            <a:br>
              <a:rPr lang="es-ES_tradnl" b="1" i="1" dirty="0" smtClean="0"/>
            </a:br>
            <a:r>
              <a:rPr lang="es-ES_tradnl" b="1" i="1" dirty="0" smtClean="0"/>
              <a:t/>
            </a:r>
            <a:br>
              <a:rPr lang="es-ES_tradnl" b="1" i="1" dirty="0" smtClean="0"/>
            </a:br>
            <a:r>
              <a:rPr lang="es-ES_tradnl" b="1" i="1" dirty="0" smtClean="0"/>
              <a:t/>
            </a:r>
            <a:br>
              <a:rPr lang="es-ES_tradnl" b="1" i="1" dirty="0" smtClean="0"/>
            </a:br>
            <a:r>
              <a:rPr lang="es-ES_tradnl" b="1" i="1" dirty="0" smtClean="0"/>
              <a:t/>
            </a:r>
            <a:br>
              <a:rPr lang="es-ES_tradnl" b="1" i="1" dirty="0" smtClean="0"/>
            </a:br>
            <a:r>
              <a:rPr lang="es-ES_tradnl" b="1" i="1" dirty="0" smtClean="0"/>
              <a:t/>
            </a:r>
            <a:br>
              <a:rPr lang="es-ES_tradnl" b="1" i="1" dirty="0" smtClean="0"/>
            </a:br>
            <a:r>
              <a:rPr lang="es-ES_tradnl" b="1" i="1" dirty="0" smtClean="0"/>
              <a:t/>
            </a:r>
            <a:br>
              <a:rPr lang="es-ES_tradnl" b="1" i="1" dirty="0" smtClean="0"/>
            </a:br>
            <a:r>
              <a:rPr lang="es-ES_tradnl" sz="2700" b="1" i="1" dirty="0" smtClean="0"/>
              <a:t>“Reacción del Personal de Enfermería frente</a:t>
            </a:r>
            <a:br>
              <a:rPr lang="es-ES_tradnl" sz="2700" b="1" i="1" dirty="0" smtClean="0"/>
            </a:br>
            <a:r>
              <a:rPr lang="es-ES_tradnl" sz="2700" b="1" i="1" dirty="0" smtClean="0"/>
              <a:t>al Proceso de la Muerte”</a:t>
            </a:r>
            <a:endParaRPr lang="es-ES" sz="2700" dirty="0"/>
          </a:p>
        </p:txBody>
      </p:sp>
      <p:sp>
        <p:nvSpPr>
          <p:cNvPr id="3" name="2 Marcador de contenido"/>
          <p:cNvSpPr>
            <a:spLocks noGrp="1"/>
          </p:cNvSpPr>
          <p:nvPr>
            <p:ph sz="quarter" idx="1"/>
          </p:nvPr>
        </p:nvSpPr>
        <p:spPr/>
        <p:txBody>
          <a:bodyPr/>
          <a:lstStyle/>
          <a:p>
            <a:pPr algn="ctr">
              <a:buNone/>
            </a:pPr>
            <a:endParaRPr lang="es-ES_tradnl" sz="2800" b="1" dirty="0" smtClean="0">
              <a:latin typeface="Arial Narrow" pitchFamily="34" charset="0"/>
            </a:endParaRPr>
          </a:p>
          <a:p>
            <a:pPr algn="ctr">
              <a:buNone/>
            </a:pPr>
            <a:r>
              <a:rPr lang="es-ES_tradnl" sz="2400" dirty="0" smtClean="0">
                <a:latin typeface="Arial Narrow" pitchFamily="34" charset="0"/>
              </a:rPr>
              <a:t>OBJETIVO GENERAL </a:t>
            </a:r>
            <a:endParaRPr lang="es-ES" sz="2400" dirty="0" smtClean="0">
              <a:latin typeface="Arial Narrow" pitchFamily="34" charset="0"/>
            </a:endParaRPr>
          </a:p>
          <a:p>
            <a:pPr>
              <a:buNone/>
            </a:pPr>
            <a:endParaRPr lang="es-ES" dirty="0" smtClean="0"/>
          </a:p>
          <a:p>
            <a:pPr lvl="0" algn="just">
              <a:buNone/>
            </a:pPr>
            <a:r>
              <a:rPr lang="es-ES_tradnl" dirty="0" smtClean="0"/>
              <a:t>		Determinar mediante una encuesta la percepción que tiene sobre la muerte el personal de enfermería del Servicio de Clínica Médica del Hospital “Teodoro J. Schestakow durante el mes de diciembre del año 2008.   </a:t>
            </a:r>
            <a:endParaRPr lang="es-ES" dirty="0" smtClean="0"/>
          </a:p>
          <a:p>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5116662"/>
          </a:xfrm>
        </p:spPr>
        <p:txBody>
          <a:bodyPr>
            <a:normAutofit/>
          </a:bodyPr>
          <a:lstStyle/>
          <a:p>
            <a:pPr algn="ctr">
              <a:buNone/>
            </a:pPr>
            <a:r>
              <a:rPr lang="es-ES" sz="2000" dirty="0" smtClean="0">
                <a:latin typeface="Arial" pitchFamily="34" charset="0"/>
                <a:cs typeface="Arial" pitchFamily="34" charset="0"/>
              </a:rPr>
              <a:t>PROPUESTAS  </a:t>
            </a:r>
          </a:p>
          <a:p>
            <a:pPr algn="just">
              <a:buNone/>
            </a:pPr>
            <a:endParaRPr lang="es-ES" sz="2000" dirty="0" smtClean="0"/>
          </a:p>
          <a:p>
            <a:pPr algn="just">
              <a:buNone/>
            </a:pPr>
            <a:r>
              <a:rPr lang="es-ES_tradnl" sz="2000" dirty="0" smtClean="0"/>
              <a:t>		  A partir de los resultados de este estudio se recomienda que mediante acciones educativas, talleres, charlas de autoayuda, y encuentros interdisciplinarios con representantes religiosos y Psicológicos se pueda implementar esta propuesta de mejora.</a:t>
            </a:r>
          </a:p>
          <a:p>
            <a:endParaRPr lang="es-ES" sz="2000" dirty="0" smtClean="0"/>
          </a:p>
          <a:p>
            <a:pPr>
              <a:buNone/>
            </a:pPr>
            <a:r>
              <a:rPr lang="es-ES" sz="2000" dirty="0" smtClean="0"/>
              <a:t> 		</a:t>
            </a:r>
            <a:r>
              <a:rPr lang="es-ES_tradnl" sz="2000" dirty="0" smtClean="0"/>
              <a:t>La forma en que se harán estos Talleres será convocar al personal para realizar charlas interdisciplinarias una vez por mes y durante tres meses como prueba, luego analizar el resultado que dejan estos encuentros y así poder organizarlos periódicamente.</a:t>
            </a:r>
            <a:endParaRPr lang="es-ES" sz="2000" dirty="0" smtClean="0"/>
          </a:p>
          <a:p>
            <a:pPr>
              <a:buNone/>
            </a:pPr>
            <a:endParaRPr lang="es-ES" sz="2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5116662"/>
          </a:xfrm>
        </p:spPr>
        <p:txBody>
          <a:bodyPr>
            <a:normAutofit fontScale="85000" lnSpcReduction="20000"/>
          </a:bodyPr>
          <a:lstStyle/>
          <a:p>
            <a:pPr algn="ctr">
              <a:buNone/>
            </a:pPr>
            <a:r>
              <a:rPr lang="es-ES" sz="2400" dirty="0" smtClean="0"/>
              <a:t>ACTITUDES A FOMENTAR  HACIA EL ENFERMO</a:t>
            </a:r>
          </a:p>
          <a:p>
            <a:pPr algn="ctr">
              <a:buNone/>
            </a:pPr>
            <a:endParaRPr lang="es-ES" sz="2400" dirty="0" smtClean="0"/>
          </a:p>
          <a:p>
            <a:pPr lvl="0"/>
            <a:r>
              <a:rPr lang="es-ES" sz="2400" dirty="0" smtClean="0"/>
              <a:t>Tomar consciencia de sus necesidades fisiológicas, sobre todo en lo referente al alivio del dolor físico y psíquico.</a:t>
            </a:r>
          </a:p>
          <a:p>
            <a:endParaRPr lang="es-ES" sz="2400" dirty="0" smtClean="0"/>
          </a:p>
          <a:p>
            <a:pPr lvl="0"/>
            <a:r>
              <a:rPr lang="es-ES" sz="2400" dirty="0" smtClean="0"/>
              <a:t>Desarrollar  habilidades y actitudes de observación y escucha para poder identificar adecuadamente sus necesidades específicas.</a:t>
            </a:r>
          </a:p>
          <a:p>
            <a:pPr>
              <a:buNone/>
            </a:pPr>
            <a:endParaRPr lang="es-ES" sz="2400" dirty="0" smtClean="0"/>
          </a:p>
          <a:p>
            <a:pPr lvl="0"/>
            <a:r>
              <a:rPr lang="es-ES" sz="2400" dirty="0" smtClean="0"/>
              <a:t>Atender adecuadamente las necesidades informativas de los familiares y alegados.</a:t>
            </a:r>
          </a:p>
          <a:p>
            <a:pPr>
              <a:buNone/>
            </a:pPr>
            <a:endParaRPr lang="es-ES" sz="2400" dirty="0" smtClean="0"/>
          </a:p>
          <a:p>
            <a:pPr lvl="0"/>
            <a:r>
              <a:rPr lang="es-ES" sz="2400" dirty="0" smtClean="0"/>
              <a:t>Atender y ser sensible a las necesidades espirituales y religiosas del paciente.</a:t>
            </a:r>
          </a:p>
          <a:p>
            <a:pPr>
              <a:buNone/>
            </a:pPr>
            <a:endParaRPr lang="es-ES" sz="2400" dirty="0" smtClean="0"/>
          </a:p>
          <a:p>
            <a:r>
              <a:rPr lang="es-ES" sz="2400" dirty="0" smtClean="0"/>
              <a:t> Facilitar y disponer las mejores condiciones posibles del entorno, que hagan más cómodo y acogedor el habitáculo del enfermo, tanto para él como para sus familiares.</a:t>
            </a:r>
          </a:p>
          <a:p>
            <a:pPr>
              <a:buNone/>
            </a:pPr>
            <a:endParaRPr lang="es-ES" sz="2400" dirty="0" smtClean="0"/>
          </a:p>
          <a:p>
            <a:pPr>
              <a:buNone/>
            </a:pP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fontScale="77500" lnSpcReduction="20000"/>
          </a:bodyPr>
          <a:lstStyle/>
          <a:p>
            <a:pPr algn="ctr">
              <a:buNone/>
            </a:pPr>
            <a:r>
              <a:rPr lang="es-ES_tradnl" sz="3100" dirty="0" smtClean="0">
                <a:latin typeface="Arial Narrow" pitchFamily="34" charset="0"/>
              </a:rPr>
              <a:t>OBJETIVOS ESPECÍFICOS </a:t>
            </a:r>
            <a:endParaRPr lang="es-ES" sz="3100" dirty="0" smtClean="0">
              <a:latin typeface="Arial Narrow" pitchFamily="34" charset="0"/>
            </a:endParaRPr>
          </a:p>
          <a:p>
            <a:pPr>
              <a:buNone/>
            </a:pPr>
            <a:r>
              <a:rPr lang="es-ES_tradnl" b="1" dirty="0" smtClean="0"/>
              <a:t> </a:t>
            </a:r>
            <a:endParaRPr lang="es-ES" dirty="0" smtClean="0"/>
          </a:p>
          <a:p>
            <a:pPr lvl="0" algn="just">
              <a:buNone/>
            </a:pPr>
            <a:r>
              <a:rPr lang="es-ES_tradnl" dirty="0" smtClean="0"/>
              <a:t>		Determinar cuales son las distintas reacciones que se producen en el personal de enfermería ante la muerte de un paciente.</a:t>
            </a:r>
          </a:p>
          <a:p>
            <a:pPr lvl="0" algn="just">
              <a:buNone/>
            </a:pPr>
            <a:endParaRPr lang="es-ES" dirty="0" smtClean="0"/>
          </a:p>
          <a:p>
            <a:pPr lvl="0" algn="just">
              <a:buNone/>
            </a:pPr>
            <a:r>
              <a:rPr lang="es-ES_tradnl" dirty="0" smtClean="0"/>
              <a:t>		Describir la actitud del personal de enfermería con relación a la percepción que tienen los familiares del paciente ante la muerte.</a:t>
            </a:r>
            <a:endParaRPr lang="es-ES" dirty="0" smtClean="0"/>
          </a:p>
          <a:p>
            <a:pPr lvl="0" algn="just">
              <a:buNone/>
            </a:pPr>
            <a:r>
              <a:rPr lang="es-ES_tradnl" dirty="0" smtClean="0"/>
              <a:t>		</a:t>
            </a:r>
          </a:p>
          <a:p>
            <a:pPr lvl="0" algn="just">
              <a:buNone/>
            </a:pPr>
            <a:r>
              <a:rPr lang="es-ES_tradnl" dirty="0" smtClean="0"/>
              <a:t>		Identificar la conducta del personal de enfermería al momento de informar sobre la muerte del paciente.</a:t>
            </a:r>
            <a:endParaRPr lang="es-ES" dirty="0" smtClean="0"/>
          </a:p>
          <a:p>
            <a:pPr algn="just">
              <a:buNone/>
            </a:pPr>
            <a:r>
              <a:rPr lang="es-ES_tradnl" dirty="0" smtClean="0"/>
              <a:t>		</a:t>
            </a:r>
          </a:p>
          <a:p>
            <a:pPr algn="just">
              <a:buNone/>
            </a:pPr>
            <a:r>
              <a:rPr lang="es-ES_tradnl" dirty="0" smtClean="0"/>
              <a:t>		Describir los estados de ánimo del personal sobre la muerte del paciente</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p:txBody>
          <a:bodyPr>
            <a:normAutofit/>
          </a:bodyPr>
          <a:lstStyle/>
          <a:p>
            <a:pPr algn="ctr">
              <a:buNone/>
            </a:pPr>
            <a:r>
              <a:rPr lang="es-ES" sz="2400" dirty="0" smtClean="0">
                <a:latin typeface="Arial Narrow" pitchFamily="34" charset="0"/>
              </a:rPr>
              <a:t>MARCO TEORICO</a:t>
            </a:r>
          </a:p>
          <a:p>
            <a:pPr algn="just">
              <a:buNone/>
            </a:pPr>
            <a:r>
              <a:rPr lang="es-ES_tradnl" sz="2800" i="1" dirty="0" smtClean="0"/>
              <a:t>		</a:t>
            </a:r>
          </a:p>
          <a:p>
            <a:pPr algn="just">
              <a:buNone/>
            </a:pPr>
            <a:r>
              <a:rPr lang="es-ES_tradnl" sz="2800" i="1" dirty="0" smtClean="0"/>
              <a:t>		</a:t>
            </a:r>
            <a:r>
              <a:rPr lang="es-ES_tradnl" sz="2400" dirty="0" smtClean="0"/>
              <a:t>Ante la presencia de la muerte el personal de enfermería manifiesta rechazo, miedo, indiferencia, ira y apatía frente a la atención de los familiares del paciente fallecido. </a:t>
            </a:r>
          </a:p>
          <a:p>
            <a:pPr algn="just">
              <a:buNone/>
            </a:pPr>
            <a:endParaRPr lang="es-ES_tradnl" sz="2400" dirty="0" smtClean="0"/>
          </a:p>
          <a:p>
            <a:pPr algn="just">
              <a:buNone/>
            </a:pPr>
            <a:r>
              <a:rPr lang="es-ES_tradnl" sz="2400" dirty="0" smtClean="0"/>
              <a:t>		Estas reacciones dependen tanto de cada persona, de la relación que haya tenido con el paciente y  también del grado de religiosidad y cultura de cada profesional de enfermería.</a:t>
            </a:r>
            <a:endParaRPr lang="es-ES" sz="2400" dirty="0">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pSp>
        <p:nvGrpSpPr>
          <p:cNvPr id="21" name="20 Grupo"/>
          <p:cNvGrpSpPr/>
          <p:nvPr/>
        </p:nvGrpSpPr>
        <p:grpSpPr>
          <a:xfrm>
            <a:off x="642910" y="1643050"/>
            <a:ext cx="8215370" cy="4357718"/>
            <a:chOff x="642910" y="1643050"/>
            <a:chExt cx="8215370" cy="4357718"/>
          </a:xfrm>
        </p:grpSpPr>
        <p:sp>
          <p:nvSpPr>
            <p:cNvPr id="4" name="3 Elipse"/>
            <p:cNvSpPr/>
            <p:nvPr/>
          </p:nvSpPr>
          <p:spPr>
            <a:xfrm>
              <a:off x="5429256" y="5072074"/>
              <a:ext cx="2000264"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RECHAZO</a:t>
              </a:r>
              <a:endParaRPr lang="es-ES" sz="1200" dirty="0"/>
            </a:p>
          </p:txBody>
        </p:sp>
        <p:sp>
          <p:nvSpPr>
            <p:cNvPr id="5" name="4 Elipse"/>
            <p:cNvSpPr/>
            <p:nvPr/>
          </p:nvSpPr>
          <p:spPr>
            <a:xfrm>
              <a:off x="3786182" y="1643050"/>
              <a:ext cx="2000264"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MIEDO</a:t>
              </a:r>
              <a:endParaRPr lang="es-ES" sz="1200" dirty="0"/>
            </a:p>
          </p:txBody>
        </p:sp>
        <p:sp>
          <p:nvSpPr>
            <p:cNvPr id="11" name="10 Elipse"/>
            <p:cNvSpPr/>
            <p:nvPr/>
          </p:nvSpPr>
          <p:spPr>
            <a:xfrm>
              <a:off x="6858016" y="2857496"/>
              <a:ext cx="2000264"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INDIFERENCIA</a:t>
              </a:r>
              <a:endParaRPr lang="es-ES" sz="1200" dirty="0"/>
            </a:p>
          </p:txBody>
        </p:sp>
        <p:sp>
          <p:nvSpPr>
            <p:cNvPr id="12" name="11 Elipse"/>
            <p:cNvSpPr/>
            <p:nvPr/>
          </p:nvSpPr>
          <p:spPr>
            <a:xfrm>
              <a:off x="642910" y="2857496"/>
              <a:ext cx="2000264"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IRA</a:t>
              </a:r>
              <a:endParaRPr lang="es-ES" sz="1200" dirty="0"/>
            </a:p>
          </p:txBody>
        </p:sp>
        <p:sp>
          <p:nvSpPr>
            <p:cNvPr id="13" name="12 Elipse"/>
            <p:cNvSpPr/>
            <p:nvPr/>
          </p:nvSpPr>
          <p:spPr>
            <a:xfrm>
              <a:off x="1785918" y="5072074"/>
              <a:ext cx="2000264" cy="92869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APATIA</a:t>
              </a:r>
              <a:endParaRPr lang="es-ES" sz="1200" dirty="0"/>
            </a:p>
          </p:txBody>
        </p:sp>
        <p:sp>
          <p:nvSpPr>
            <p:cNvPr id="14" name="13 Elipse"/>
            <p:cNvSpPr/>
            <p:nvPr/>
          </p:nvSpPr>
          <p:spPr>
            <a:xfrm>
              <a:off x="3571868" y="3214686"/>
              <a:ext cx="2428892" cy="1428760"/>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200" dirty="0" smtClean="0"/>
                <a:t>REACCION DEL PERSONAL DE  ENFERMERIA ANTE LA MUERTE</a:t>
              </a:r>
              <a:endParaRPr lang="es-ES" sz="1200" dirty="0"/>
            </a:p>
          </p:txBody>
        </p:sp>
        <p:sp>
          <p:nvSpPr>
            <p:cNvPr id="16" name="15 Flecha a la derecha con bandas"/>
            <p:cNvSpPr/>
            <p:nvPr/>
          </p:nvSpPr>
          <p:spPr>
            <a:xfrm rot="16200000">
              <a:off x="4599653" y="2829843"/>
              <a:ext cx="500066" cy="12674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Flecha a la derecha con bandas"/>
            <p:cNvSpPr/>
            <p:nvPr/>
          </p:nvSpPr>
          <p:spPr>
            <a:xfrm rot="11849404">
              <a:off x="2672127" y="3561446"/>
              <a:ext cx="903505" cy="14372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Flecha a la derecha con bandas"/>
            <p:cNvSpPr/>
            <p:nvPr/>
          </p:nvSpPr>
          <p:spPr>
            <a:xfrm rot="8885589">
              <a:off x="3031272" y="4680397"/>
              <a:ext cx="990927" cy="1404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Flecha a la derecha con bandas"/>
            <p:cNvSpPr/>
            <p:nvPr/>
          </p:nvSpPr>
          <p:spPr>
            <a:xfrm rot="2158511">
              <a:off x="5528183" y="4680801"/>
              <a:ext cx="903505" cy="14372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Flecha a la derecha con bandas"/>
            <p:cNvSpPr/>
            <p:nvPr/>
          </p:nvSpPr>
          <p:spPr>
            <a:xfrm rot="20620813">
              <a:off x="6002751" y="3624485"/>
              <a:ext cx="903505" cy="14372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grpSp>
        <p:nvGrpSpPr>
          <p:cNvPr id="24" name="23 Grupo"/>
          <p:cNvGrpSpPr/>
          <p:nvPr/>
        </p:nvGrpSpPr>
        <p:grpSpPr>
          <a:xfrm>
            <a:off x="642910" y="1714488"/>
            <a:ext cx="8001056" cy="4143404"/>
            <a:chOff x="642910" y="1714488"/>
            <a:chExt cx="8001056" cy="4143404"/>
          </a:xfrm>
        </p:grpSpPr>
        <p:sp>
          <p:nvSpPr>
            <p:cNvPr id="4" name="3 Elipse"/>
            <p:cNvSpPr/>
            <p:nvPr/>
          </p:nvSpPr>
          <p:spPr>
            <a:xfrm>
              <a:off x="3714744" y="3071810"/>
              <a:ext cx="2071702" cy="128588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1200" dirty="0" smtClean="0"/>
                <a:t>FACTORES QUE INFLUYEN EN LAS REACCIONES</a:t>
              </a:r>
              <a:endParaRPr lang="es-ES" sz="1200" dirty="0"/>
            </a:p>
          </p:txBody>
        </p:sp>
        <p:sp>
          <p:nvSpPr>
            <p:cNvPr id="5" name="4 Elipse"/>
            <p:cNvSpPr/>
            <p:nvPr/>
          </p:nvSpPr>
          <p:spPr>
            <a:xfrm>
              <a:off x="642910" y="1785926"/>
              <a:ext cx="2071702" cy="12858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LA PERSONA</a:t>
              </a:r>
              <a:endParaRPr lang="es-ES" sz="1200" dirty="0"/>
            </a:p>
          </p:txBody>
        </p:sp>
        <p:sp>
          <p:nvSpPr>
            <p:cNvPr id="6" name="5 Elipse"/>
            <p:cNvSpPr/>
            <p:nvPr/>
          </p:nvSpPr>
          <p:spPr>
            <a:xfrm>
              <a:off x="785786" y="4572008"/>
              <a:ext cx="2071702" cy="12858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RELACION CON EL PACIENTE</a:t>
              </a:r>
              <a:endParaRPr lang="es-ES" sz="1200" dirty="0"/>
            </a:p>
          </p:txBody>
        </p:sp>
        <p:sp>
          <p:nvSpPr>
            <p:cNvPr id="7" name="6 Elipse"/>
            <p:cNvSpPr/>
            <p:nvPr/>
          </p:nvSpPr>
          <p:spPr>
            <a:xfrm>
              <a:off x="6429388" y="1714488"/>
              <a:ext cx="2071702" cy="12858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RELIGIOSIDAD</a:t>
              </a:r>
              <a:endParaRPr lang="es-ES" sz="1200" dirty="0"/>
            </a:p>
          </p:txBody>
        </p:sp>
        <p:sp>
          <p:nvSpPr>
            <p:cNvPr id="8" name="7 Elipse"/>
            <p:cNvSpPr/>
            <p:nvPr/>
          </p:nvSpPr>
          <p:spPr>
            <a:xfrm>
              <a:off x="6572264" y="4572008"/>
              <a:ext cx="2071702" cy="12858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200" dirty="0" smtClean="0"/>
                <a:t>CULTURA</a:t>
              </a:r>
              <a:endParaRPr lang="es-ES" sz="1200" dirty="0"/>
            </a:p>
          </p:txBody>
        </p:sp>
        <p:cxnSp>
          <p:nvCxnSpPr>
            <p:cNvPr id="11" name="10 Conector recto de flecha"/>
            <p:cNvCxnSpPr>
              <a:endCxn id="8" idx="1"/>
            </p:cNvCxnSpPr>
            <p:nvPr/>
          </p:nvCxnSpPr>
          <p:spPr>
            <a:xfrm>
              <a:off x="5715008" y="4000504"/>
              <a:ext cx="1160650" cy="759817"/>
            </a:xfrm>
            <a:prstGeom prst="straightConnector1">
              <a:avLst/>
            </a:prstGeom>
            <a:ln w="381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10800000" flipV="1">
              <a:off x="2571736" y="4000504"/>
              <a:ext cx="1232088" cy="759817"/>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rot="10800000">
              <a:off x="2714614" y="2500308"/>
              <a:ext cx="1143007" cy="857255"/>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5400000" flipH="1" flipV="1">
              <a:off x="5643572" y="2500308"/>
              <a:ext cx="785817" cy="785817"/>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sz="2400" b="1" i="1" dirty="0" smtClean="0"/>
              <a:t>“Reacción del Personal de Enfermería frente</a:t>
            </a:r>
            <a:br>
              <a:rPr lang="es-ES_tradnl" sz="2400" b="1" i="1" dirty="0" smtClean="0"/>
            </a:br>
            <a:r>
              <a:rPr lang="es-ES_tradnl" sz="2400" b="1" i="1" dirty="0" smtClean="0"/>
              <a:t>al Proceso de la Muerte”</a:t>
            </a:r>
            <a:endParaRPr lang="es-ES" sz="2400" dirty="0"/>
          </a:p>
        </p:txBody>
      </p:sp>
      <p:sp>
        <p:nvSpPr>
          <p:cNvPr id="3" name="2 Marcador de contenido"/>
          <p:cNvSpPr>
            <a:spLocks noGrp="1"/>
          </p:cNvSpPr>
          <p:nvPr>
            <p:ph sz="quarter" idx="1"/>
          </p:nvPr>
        </p:nvSpPr>
        <p:spPr>
          <a:xfrm>
            <a:off x="301752" y="1527048"/>
            <a:ext cx="8503920" cy="4902348"/>
          </a:xfrm>
        </p:spPr>
        <p:txBody>
          <a:bodyPr>
            <a:normAutofit fontScale="40000" lnSpcReduction="20000"/>
          </a:bodyPr>
          <a:lstStyle/>
          <a:p>
            <a:pPr algn="ctr"/>
            <a:r>
              <a:rPr lang="es-ES" b="1" dirty="0" smtClean="0"/>
              <a:t>ENCUESTA ANONIMA</a:t>
            </a:r>
            <a:endParaRPr lang="es-ES" dirty="0" smtClean="0"/>
          </a:p>
          <a:p>
            <a:r>
              <a:rPr lang="es-ES" sz="3000" dirty="0" smtClean="0"/>
              <a:t>Esta encuesta esta destinada al personal de enfermería, con el fin de recabar información sobre como nos afecta la muerte  de los pacientes en el Servicio de Clínica Medica del Hospital Teodoro J. Schestakow.</a:t>
            </a:r>
          </a:p>
          <a:p>
            <a:endParaRPr lang="es-ES" dirty="0" smtClean="0"/>
          </a:p>
          <a:p>
            <a:r>
              <a:rPr lang="es-ES" dirty="0" smtClean="0"/>
              <a:t>Edad</a:t>
            </a:r>
          </a:p>
          <a:p>
            <a:endParaRPr lang="es-ES" dirty="0" smtClean="0"/>
          </a:p>
          <a:p>
            <a:r>
              <a:rPr lang="es-ES" dirty="0" smtClean="0"/>
              <a:t>Sexo</a:t>
            </a:r>
          </a:p>
          <a:p>
            <a:endParaRPr lang="es-ES" dirty="0" smtClean="0"/>
          </a:p>
          <a:p>
            <a:r>
              <a:rPr lang="es-ES" b="1" dirty="0" smtClean="0"/>
              <a:t>¿Qué formación profesional posee?</a:t>
            </a:r>
          </a:p>
          <a:p>
            <a:endParaRPr lang="es-ES" dirty="0" smtClean="0"/>
          </a:p>
          <a:p>
            <a:r>
              <a:rPr lang="es-ES" dirty="0" smtClean="0"/>
              <a:t>Licenciado en enfermería		enfermera/o profesional		Auxiliar</a:t>
            </a:r>
          </a:p>
          <a:p>
            <a:r>
              <a:rPr lang="es-ES" dirty="0" smtClean="0"/>
              <a:t> </a:t>
            </a:r>
          </a:p>
          <a:p>
            <a:r>
              <a:rPr lang="es-ES" dirty="0" smtClean="0"/>
              <a:t> </a:t>
            </a:r>
            <a:r>
              <a:rPr lang="es-ES" b="1" dirty="0" smtClean="0"/>
              <a:t>¿Existen espacios para la enseñanza en su servicio?</a:t>
            </a:r>
            <a:endParaRPr lang="es-ES" dirty="0" smtClean="0"/>
          </a:p>
          <a:p>
            <a:r>
              <a:rPr lang="es-ES" dirty="0" smtClean="0"/>
              <a:t>	SI			NO</a:t>
            </a:r>
          </a:p>
          <a:p>
            <a:r>
              <a:rPr lang="es-ES" dirty="0" smtClean="0"/>
              <a:t> </a:t>
            </a:r>
          </a:p>
          <a:p>
            <a:r>
              <a:rPr lang="es-ES" b="1" dirty="0" smtClean="0"/>
              <a:t>¿Qué lugar ocupa el paciente en su profesión</a:t>
            </a:r>
          </a:p>
          <a:p>
            <a:r>
              <a:rPr lang="es-ES" b="1" dirty="0" smtClean="0"/>
              <a:t>n?</a:t>
            </a:r>
            <a:endParaRPr lang="es-ES" dirty="0" smtClean="0"/>
          </a:p>
          <a:p>
            <a:r>
              <a:rPr lang="es-ES" dirty="0" smtClean="0"/>
              <a:t>Muy importante		importante		Poco Importante		</a:t>
            </a:r>
          </a:p>
          <a:p>
            <a:r>
              <a:rPr lang="es-ES" b="1" dirty="0" smtClean="0"/>
              <a:t> </a:t>
            </a:r>
            <a:endParaRPr lang="es-ES" dirty="0" smtClean="0"/>
          </a:p>
          <a:p>
            <a:r>
              <a:rPr lang="es-ES" b="1" dirty="0" smtClean="0"/>
              <a:t>La muerte de un joven o un anciano ¿Lo impactan de igual manera?</a:t>
            </a:r>
          </a:p>
          <a:p>
            <a:endParaRPr lang="es-ES" dirty="0" smtClean="0"/>
          </a:p>
          <a:p>
            <a:r>
              <a:rPr lang="es-ES" dirty="0" smtClean="0"/>
              <a:t>	SI			NO</a:t>
            </a:r>
          </a:p>
          <a:p>
            <a:r>
              <a:rPr lang="es-ES" dirty="0" smtClean="0"/>
              <a:t> </a:t>
            </a:r>
          </a:p>
          <a:p>
            <a:r>
              <a:rPr lang="es-ES" dirty="0" smtClean="0"/>
              <a:t>¿Por qué?............................................................................................................................</a:t>
            </a:r>
          </a:p>
          <a:p>
            <a:endParaRPr lang="es-ES" dirty="0" smtClean="0"/>
          </a:p>
          <a:p>
            <a:r>
              <a:rPr lang="es-ES" b="1" dirty="0" smtClean="0"/>
              <a:t>Frente a lo irreversible del proceso de la muerte  ¿Cuál es su reacción?</a:t>
            </a:r>
            <a:endParaRPr lang="es-ES" dirty="0" smtClean="0"/>
          </a:p>
          <a:p>
            <a:endParaRPr lang="es-ES" dirty="0" smtClean="0"/>
          </a:p>
          <a:p>
            <a:r>
              <a:rPr lang="es-ES" dirty="0" smtClean="0"/>
              <a:t>Impotencia		Ira		Pena		Indiferencia</a:t>
            </a:r>
          </a:p>
          <a:p>
            <a:pPr>
              <a:buNone/>
            </a:pPr>
            <a:endParaRPr lang="es-ES" dirty="0"/>
          </a:p>
        </p:txBody>
      </p:sp>
      <p:grpSp>
        <p:nvGrpSpPr>
          <p:cNvPr id="21" name="20 Grupo"/>
          <p:cNvGrpSpPr/>
          <p:nvPr/>
        </p:nvGrpSpPr>
        <p:grpSpPr>
          <a:xfrm>
            <a:off x="1214414" y="2214554"/>
            <a:ext cx="7215238" cy="4000528"/>
            <a:chOff x="1214414" y="2214554"/>
            <a:chExt cx="7215238" cy="4000528"/>
          </a:xfrm>
        </p:grpSpPr>
        <p:sp>
          <p:nvSpPr>
            <p:cNvPr id="4" name="3 Rectángulo"/>
            <p:cNvSpPr/>
            <p:nvPr/>
          </p:nvSpPr>
          <p:spPr>
            <a:xfrm>
              <a:off x="1214414" y="2214554"/>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1214414" y="250030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3071802" y="314324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6357950" y="314324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7643834" y="314324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p:nvSpPr>
          <p:spPr>
            <a:xfrm>
              <a:off x="2214546" y="3714752"/>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a:off x="5143504" y="3714752"/>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Rectángulo"/>
            <p:cNvSpPr/>
            <p:nvPr/>
          </p:nvSpPr>
          <p:spPr>
            <a:xfrm>
              <a:off x="2357422" y="428625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a:off x="4572000" y="428625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Rectángulo"/>
            <p:cNvSpPr/>
            <p:nvPr/>
          </p:nvSpPr>
          <p:spPr>
            <a:xfrm>
              <a:off x="6500826" y="428625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p:nvSpPr>
          <p:spPr>
            <a:xfrm>
              <a:off x="2143108" y="500063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Rectángulo"/>
            <p:cNvSpPr/>
            <p:nvPr/>
          </p:nvSpPr>
          <p:spPr>
            <a:xfrm>
              <a:off x="4857752" y="5000636"/>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p:cNvSpPr/>
            <p:nvPr/>
          </p:nvSpPr>
          <p:spPr>
            <a:xfrm>
              <a:off x="1857356" y="600076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3786182" y="600076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Rectángulo"/>
            <p:cNvSpPr/>
            <p:nvPr/>
          </p:nvSpPr>
          <p:spPr>
            <a:xfrm>
              <a:off x="5929322" y="600076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Rectángulo"/>
            <p:cNvSpPr/>
            <p:nvPr/>
          </p:nvSpPr>
          <p:spPr>
            <a:xfrm>
              <a:off x="8143900" y="6000768"/>
              <a:ext cx="285752" cy="2143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1009</TotalTime>
  <Words>1878</Words>
  <Application>Microsoft Office PowerPoint</Application>
  <PresentationFormat>Presentación en pantalla (4:3)</PresentationFormat>
  <Paragraphs>885</Paragraphs>
  <Slides>41</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41</vt:i4>
      </vt:variant>
    </vt:vector>
  </HeadingPairs>
  <TitlesOfParts>
    <vt:vector size="43" baseType="lpstr">
      <vt:lpstr>Civil</vt:lpstr>
      <vt:lpstr>Imagen</vt:lpstr>
      <vt:lpstr>Diapositiva 1</vt:lpstr>
      <vt:lpstr>Diapositiva 2</vt:lpstr>
      <vt:lpstr>“Reacción del Personal de Enfermería frente al proceso de la muerte” </vt:lpstr>
      <vt:lpstr>“       “Reacción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lpstr>“Reacción del Personal de Enfermería frente al Proceso de la Muerte”</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Admin</cp:lastModifiedBy>
  <cp:revision>63</cp:revision>
  <dcterms:created xsi:type="dcterms:W3CDTF">2010-08-02T06:59:37Z</dcterms:created>
  <dcterms:modified xsi:type="dcterms:W3CDTF">2010-08-06T00:28:10Z</dcterms:modified>
</cp:coreProperties>
</file>