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1" r:id="rId9"/>
    <p:sldId id="264" r:id="rId10"/>
    <p:sldId id="265" r:id="rId11"/>
    <p:sldId id="267" r:id="rId12"/>
    <p:sldId id="269" r:id="rId1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990000"/>
    <a:srgbClr val="CC6600"/>
    <a:srgbClr val="008000"/>
    <a:srgbClr val="003399"/>
    <a:srgbClr val="C7A1E3"/>
    <a:srgbClr val="F9685D"/>
    <a:srgbClr val="10F826"/>
    <a:srgbClr val="E028C6"/>
    <a:srgbClr val="99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-13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sanita\Documents\ENCUESTA%20RESULTA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sanita\Documents\ENCUESTA%20RESULTAD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sanita\Documents\ENCUESTA%20RESULTADO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sanita\Documents\ENCUESTA%20RESULTAD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style val="26"/>
  <c:chart>
    <c:title>
      <c:tx>
        <c:rich>
          <a:bodyPr/>
          <a:lstStyle/>
          <a:p>
            <a:pPr>
              <a:defRPr lang="es-AR"/>
            </a:pPr>
            <a:r>
              <a:rPr lang="es-AR" baseline="0" dirty="0"/>
              <a:t>PRESCRIPCIONES LEGIBLES </a:t>
            </a:r>
            <a:endParaRPr lang="es-AR" dirty="0"/>
          </a:p>
        </c:rich>
      </c:tx>
      <c:layout/>
    </c:title>
    <c:plotArea>
      <c:layout/>
      <c:ofPieChart>
        <c:ofPieType val="bar"/>
        <c:varyColors val="1"/>
        <c:dLbls>
          <c:showPercent val="1"/>
        </c:dLbls>
        <c:gapWidth val="100"/>
        <c:secondPieSize val="75"/>
        <c:serLines/>
      </c:ofPieChart>
    </c:plotArea>
    <c:legend>
      <c:legendPos val="t"/>
      <c:layout/>
      <c:txPr>
        <a:bodyPr/>
        <a:lstStyle/>
        <a:p>
          <a:pPr>
            <a:defRPr lang="es-AR"/>
          </a:pPr>
          <a:endParaRPr lang="es-AR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style val="26"/>
  <c:chart>
    <c:title>
      <c:tx>
        <c:rich>
          <a:bodyPr/>
          <a:lstStyle/>
          <a:p>
            <a:pPr>
              <a:defRPr lang="es-AR"/>
            </a:pPr>
            <a:r>
              <a:rPr lang="es-AR" baseline="0" dirty="0"/>
              <a:t>PRESCRIPCIONES LEGIBLES </a:t>
            </a:r>
            <a:endParaRPr lang="es-AR" dirty="0"/>
          </a:p>
        </c:rich>
      </c:tx>
      <c:layout/>
    </c:title>
    <c:plotArea>
      <c:layout/>
      <c:ofPieChart>
        <c:ofPieType val="bar"/>
        <c:varyColors val="1"/>
        <c:dLbls>
          <c:showPercent val="1"/>
        </c:dLbls>
        <c:gapWidth val="100"/>
        <c:secondPieSize val="75"/>
        <c:serLines/>
      </c:ofPieChart>
    </c:plotArea>
    <c:legend>
      <c:legendPos val="t"/>
      <c:layout/>
      <c:txPr>
        <a:bodyPr/>
        <a:lstStyle/>
        <a:p>
          <a:pPr>
            <a:defRPr lang="es-AR"/>
          </a:pPr>
          <a:endParaRPr lang="es-AR"/>
        </a:p>
      </c:txPr>
    </c:legend>
    <c:plotVisOnly val="1"/>
    <c:dispBlanksAs val="zero"/>
  </c:chart>
  <c:spPr>
    <a:ln>
      <a:solidFill>
        <a:schemeClr val="tx1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style val="10"/>
  <c:chart>
    <c:title>
      <c:tx>
        <c:rich>
          <a:bodyPr/>
          <a:lstStyle/>
          <a:p>
            <a:pPr algn="ctr">
              <a:defRPr/>
            </a:pPr>
            <a:r>
              <a:rPr lang="es-AR" sz="1400" dirty="0"/>
              <a:t>PRESCRIPCIONES LEGIBLES 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0097470654285302"/>
          <c:y val="0.46048952427161188"/>
          <c:w val="0.79805058691429409"/>
          <c:h val="0.50079097753282464"/>
        </c:manualLayout>
      </c:layout>
      <c:ofPieChart>
        <c:ofPieType val="bar"/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C7A1E3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C7A1E3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AR"/>
              </a:p>
            </c:txPr>
            <c:showPercent val="1"/>
          </c:dLbls>
          <c:cat>
            <c:strRef>
              <c:f>'[ENCUESTA RESULTADOS.xlsx]PERSONAL'!$B$78:$B$80</c:f>
              <c:strCache>
                <c:ptCount val="3"/>
                <c:pt idx="0">
                  <c:v>NO</c:v>
                </c:pt>
                <c:pt idx="1">
                  <c:v>POCO</c:v>
                </c:pt>
                <c:pt idx="2">
                  <c:v>SI</c:v>
                </c:pt>
              </c:strCache>
            </c:strRef>
          </c:cat>
          <c:val>
            <c:numRef>
              <c:f>'[ENCUESTA RESULTADOS.xlsx]PERSONAL'!$C$78:$C$80</c:f>
              <c:numCache>
                <c:formatCode>General</c:formatCode>
                <c:ptCount val="3"/>
                <c:pt idx="0">
                  <c:v>25</c:v>
                </c:pt>
                <c:pt idx="1">
                  <c:v>32</c:v>
                </c:pt>
                <c:pt idx="2">
                  <c:v>1</c:v>
                </c:pt>
              </c:numCache>
            </c:numRef>
          </c:val>
        </c:ser>
        <c:dLbls>
          <c:showPercent val="1"/>
        </c:dLbls>
        <c:gapWidth val="100"/>
        <c:secondPieSize val="75"/>
        <c:serLines/>
      </c:ofPieChart>
      <c:spPr>
        <a:ln w="3175">
          <a:solidFill>
            <a:schemeClr val="bg2"/>
          </a:solidFill>
        </a:ln>
      </c:spPr>
    </c:plotArea>
    <c:legend>
      <c:legendPos val="t"/>
      <c:layout/>
      <c:txPr>
        <a:bodyPr/>
        <a:lstStyle/>
        <a:p>
          <a:pPr>
            <a:defRPr b="1"/>
          </a:pPr>
          <a:endParaRPr lang="es-AR"/>
        </a:p>
      </c:txPr>
    </c:legend>
    <c:plotVisOnly val="1"/>
    <c:dispBlanksAs val="zero"/>
  </c:chart>
  <c:spPr>
    <a:ln w="9525"/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style val="12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INDICACIONES MEDICAS</a:t>
            </a:r>
          </a:p>
        </c:rich>
      </c:tx>
      <c:layout>
        <c:manualLayout>
          <c:xMode val="edge"/>
          <c:yMode val="edge"/>
          <c:x val="0.10411370699067723"/>
          <c:y val="3.137254901960785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0.24969715324046096"/>
          <c:y val="0.26658473573156338"/>
          <c:w val="0.43656167979002736"/>
          <c:h val="0.623170397817919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AS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Percent val="1"/>
          </c:dLbls>
          <c:cat>
            <c:strRef>
              <c:f>Hoja1!$A$2:$A$5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POCO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44</c:v>
                </c:pt>
                <c:pt idx="1">
                  <c:v>23</c:v>
                </c:pt>
                <c:pt idx="2">
                  <c:v>38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 b="1"/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es-AR"/>
          </a:p>
        </c:txPr>
      </c:legendEntry>
      <c:legendEntry>
        <c:idx val="2"/>
        <c:txPr>
          <a:bodyPr/>
          <a:lstStyle/>
          <a:p>
            <a:pPr>
              <a:defRPr sz="1200" b="1"/>
            </a:pPr>
            <a:endParaRPr lang="es-AR"/>
          </a:p>
        </c:txPr>
      </c:legendEntry>
      <c:legendEntry>
        <c:idx val="3"/>
        <c:delete val="1"/>
      </c:legendEntry>
      <c:layout/>
      <c:txPr>
        <a:bodyPr/>
        <a:lstStyle/>
        <a:p>
          <a:pPr>
            <a:defRPr sz="1200" b="1"/>
          </a:pPr>
          <a:endParaRPr lang="es-AR"/>
        </a:p>
      </c:txPr>
    </c:legend>
    <c:plotVisOnly val="1"/>
    <c:dispBlanksAs val="zero"/>
  </c:chart>
  <c:spPr>
    <a:ln>
      <a:solidFill>
        <a:schemeClr val="bg2">
          <a:lumMod val="10000"/>
        </a:schemeClr>
      </a:solidFill>
    </a:ln>
  </c:spPr>
  <c:txPr>
    <a:bodyPr/>
    <a:lstStyle/>
    <a:p>
      <a:pPr>
        <a:defRPr sz="1800"/>
      </a:pPr>
      <a:endParaRPr lang="es-A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lang="es-AR"/>
            </a:pPr>
            <a:r>
              <a:rPr lang="en-US" dirty="0"/>
              <a:t>CREACION DE CONSULTORIO</a:t>
            </a:r>
          </a:p>
        </c:rich>
      </c:tx>
      <c:layout>
        <c:manualLayout>
          <c:xMode val="edge"/>
          <c:yMode val="edge"/>
          <c:x val="0.16947597968164427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creacion de consultorio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11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1"/>
              <c:delete val="1"/>
            </c:dLbl>
            <c:dLbl>
              <c:idx val="2"/>
              <c:layout>
                <c:manualLayout>
                  <c:x val="-0.33401638583239029"/>
                  <c:y val="-8.0882746799507202E-3"/>
                </c:manualLayout>
              </c:layout>
              <c:tx>
                <c:rich>
                  <a:bodyPr/>
                  <a:lstStyle/>
                  <a:p>
                    <a:r>
                      <a:rPr lang="es-ES"/>
                      <a:t>
</a:t>
                    </a:r>
                    <a:endParaRPr lang="es-ES" sz="1000"/>
                  </a:p>
                </c:rich>
              </c:tx>
              <c:showCatName val="1"/>
              <c:showPercent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es-AR" sz="1598"/>
                </a:pPr>
                <a:endParaRPr lang="es-AR"/>
              </a:p>
            </c:txPr>
            <c:showCatName val="1"/>
            <c:showPercent val="1"/>
          </c:dLbls>
          <c:cat>
            <c:strRef>
              <c:f>Hoja1!$A$2:$A$5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CatName val="1"/>
          <c:showPercent val="1"/>
        </c:dLbls>
      </c:pie3DChart>
      <c:spPr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plotArea>
    <c:plotVisOnly val="1"/>
    <c:dispBlanksAs val="zero"/>
  </c:chart>
  <c:spPr>
    <a:solidFill>
      <a:schemeClr val="lt1"/>
    </a:solidFill>
    <a:ln w="25363" cap="flat" cmpd="sng" algn="ctr">
      <a:solidFill>
        <a:schemeClr val="accent3"/>
      </a:solidFill>
      <a:prstDash val="solid"/>
    </a:ln>
    <a:effectLst/>
    <a:scene3d>
      <a:camera prst="orthographicFront"/>
      <a:lightRig rig="threePt" dir="t"/>
    </a:scene3d>
    <a:sp3d>
      <a:bevelT prst="angle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AR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style val="26"/>
  <c:chart>
    <c:title>
      <c:tx>
        <c:rich>
          <a:bodyPr/>
          <a:lstStyle/>
          <a:p>
            <a:pPr>
              <a:defRPr sz="1800"/>
            </a:pPr>
            <a:r>
              <a:rPr lang="es-AR" sz="1800"/>
              <a:t>Creacion de Consultorio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C7A1E3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s-AR"/>
              </a:p>
            </c:txPr>
            <c:showPercent val="1"/>
          </c:dLbls>
          <c:cat>
            <c:strRef>
              <c:f>PERSONAL!$B$74:$B$75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PERSONAL!$C$74:$C$75</c:f>
              <c:numCache>
                <c:formatCode>General</c:formatCode>
                <c:ptCount val="2"/>
                <c:pt idx="0">
                  <c:v>7</c:v>
                </c:pt>
                <c:pt idx="1">
                  <c:v>51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s-AR"/>
        </a:p>
      </c:tx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es-A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A9C82-3399-4733-B591-DA2C96B4A55D}" type="datetimeFigureOut">
              <a:rPr lang="es-ES" smtClean="0"/>
              <a:pPr/>
              <a:t>04/09/2014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DA2BE-8FA5-4AAB-823F-8CE716FFB93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5697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DA2BE-8FA5-4AAB-823F-8CE716FFB93F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E2846E-5BBE-4C19-9740-6C25D4382F67}" type="datetimeFigureOut">
              <a:rPr lang="es-AR" smtClean="0"/>
              <a:pPr/>
              <a:t>04/09/2014</a:t>
            </a:fld>
            <a:endParaRPr lang="es-AR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AR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07639FE-6000-4775-A4E5-D085A27CB3F7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E2846E-5BBE-4C19-9740-6C25D4382F67}" type="datetimeFigureOut">
              <a:rPr lang="es-AR" smtClean="0"/>
              <a:pPr/>
              <a:t>04/09/2014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7639FE-6000-4775-A4E5-D085A27CB3F7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E2846E-5BBE-4C19-9740-6C25D4382F67}" type="datetimeFigureOut">
              <a:rPr lang="es-AR" smtClean="0"/>
              <a:pPr/>
              <a:t>04/09/2014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7639FE-6000-4775-A4E5-D085A27CB3F7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E2846E-5BBE-4C19-9740-6C25D4382F67}" type="datetimeFigureOut">
              <a:rPr lang="es-AR" smtClean="0"/>
              <a:pPr/>
              <a:t>04/09/2014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7639FE-6000-4775-A4E5-D085A27CB3F7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E2846E-5BBE-4C19-9740-6C25D4382F67}" type="datetimeFigureOut">
              <a:rPr lang="es-AR" smtClean="0"/>
              <a:pPr/>
              <a:t>04/09/2014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7639FE-6000-4775-A4E5-D085A27CB3F7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E2846E-5BBE-4C19-9740-6C25D4382F67}" type="datetimeFigureOut">
              <a:rPr lang="es-AR" smtClean="0"/>
              <a:pPr/>
              <a:t>04/09/2014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7639FE-6000-4775-A4E5-D085A27CB3F7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E2846E-5BBE-4C19-9740-6C25D4382F67}" type="datetimeFigureOut">
              <a:rPr lang="es-AR" smtClean="0"/>
              <a:pPr/>
              <a:t>04/09/2014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7639FE-6000-4775-A4E5-D085A27CB3F7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E2846E-5BBE-4C19-9740-6C25D4382F67}" type="datetimeFigureOut">
              <a:rPr lang="es-AR" smtClean="0"/>
              <a:pPr/>
              <a:t>04/09/2014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7639FE-6000-4775-A4E5-D085A27CB3F7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E2846E-5BBE-4C19-9740-6C25D4382F67}" type="datetimeFigureOut">
              <a:rPr lang="es-AR" smtClean="0"/>
              <a:pPr/>
              <a:t>04/09/2014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7639FE-6000-4775-A4E5-D085A27CB3F7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5E2846E-5BBE-4C19-9740-6C25D4382F67}" type="datetimeFigureOut">
              <a:rPr lang="es-AR" smtClean="0"/>
              <a:pPr/>
              <a:t>04/09/2014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7639FE-6000-4775-A4E5-D085A27CB3F7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E2846E-5BBE-4C19-9740-6C25D4382F67}" type="datetimeFigureOut">
              <a:rPr lang="es-AR" smtClean="0"/>
              <a:pPr/>
              <a:t>04/09/2014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07639FE-6000-4775-A4E5-D085A27CB3F7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5E2846E-5BBE-4C19-9740-6C25D4382F67}" type="datetimeFigureOut">
              <a:rPr lang="es-AR" smtClean="0"/>
              <a:pPr/>
              <a:t>04/09/2014</a:t>
            </a:fld>
            <a:endParaRPr lang="es-AR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AR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07639FE-6000-4775-A4E5-D085A27CB3F7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hyperlink" Target="Mis%20im&#225;genes" TargetMode="Externa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DSC04363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5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14290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14282" y="1214422"/>
            <a:ext cx="25003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25" algn="l"/>
              </a:tabLst>
            </a:pPr>
            <a:r>
              <a:rPr kumimoji="0" lang="es-A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UNIVERCIDAD NACIONAL DE CUYO</a:t>
            </a:r>
            <a:endParaRPr kumimoji="0" lang="es-A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25" algn="l"/>
              </a:tabLst>
            </a:pPr>
            <a:r>
              <a:rPr kumimoji="0" lang="es-A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Facultad de ciencias M</a:t>
            </a:r>
            <a:r>
              <a:rPr kumimoji="0" lang="es-A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s-A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dicas</a:t>
            </a:r>
            <a:endParaRPr kumimoji="0" lang="es-A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25" algn="l"/>
              </a:tabLst>
            </a:pPr>
            <a:r>
              <a:rPr kumimoji="0" lang="es-A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Escuela de Enfermer</a:t>
            </a:r>
            <a:r>
              <a:rPr kumimoji="0" lang="es-A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A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endParaRPr kumimoji="0" lang="es-A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25" algn="l"/>
              </a:tabLst>
            </a:pPr>
            <a:r>
              <a:rPr kumimoji="0" lang="es-A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Ciclo Licenciatura de Enfermer</a:t>
            </a:r>
            <a:r>
              <a:rPr kumimoji="0" lang="es-A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A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endParaRPr kumimoji="0" lang="es-A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25" algn="l"/>
              </a:tabLst>
            </a:pPr>
            <a:r>
              <a:rPr kumimoji="0" lang="es-A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Sede Malarg</a:t>
            </a:r>
            <a:r>
              <a:rPr kumimoji="0" lang="es-A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es-A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e-Mendoza</a:t>
            </a:r>
            <a:endParaRPr kumimoji="0" lang="es-A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25" algn="l"/>
              </a:tabLst>
            </a:pPr>
            <a:r>
              <a:rPr kumimoji="0" lang="es-A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A</a:t>
            </a:r>
            <a:r>
              <a:rPr kumimoji="0" lang="es-A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kumimoji="0" lang="es-A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 2015.-</a:t>
            </a:r>
            <a:endParaRPr kumimoji="0" lang="es-A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71736" y="0"/>
            <a:ext cx="657226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b="1" dirty="0" smtClean="0"/>
          </a:p>
          <a:p>
            <a:pPr algn="ctr">
              <a:lnSpc>
                <a:spcPct val="150000"/>
              </a:lnSpc>
            </a:pPr>
            <a:endParaRPr lang="es-ES" sz="2400" b="1" dirty="0" smtClean="0"/>
          </a:p>
          <a:p>
            <a:pPr algn="ctr">
              <a:lnSpc>
                <a:spcPct val="150000"/>
              </a:lnSpc>
            </a:pPr>
            <a:r>
              <a:rPr lang="es-ES" sz="2400" b="1" dirty="0" smtClean="0"/>
              <a:t>NECESIDAD DE CREACION DE</a:t>
            </a:r>
          </a:p>
          <a:p>
            <a:pPr algn="ctr">
              <a:lnSpc>
                <a:spcPct val="150000"/>
              </a:lnSpc>
            </a:pPr>
            <a:r>
              <a:rPr lang="es-ES" sz="2400" b="1" dirty="0" smtClean="0"/>
              <a:t>CONSULTORIO DE ENFERMERÍA PARA  EDUCACION Y ORIENTACION A LOS PACIENTES, SOBRE TRATAMIENTOS Y PROCEDIMIENTOS INDICADOS.</a:t>
            </a:r>
            <a:endParaRPr lang="es-AR" sz="2400" dirty="0" smtClean="0"/>
          </a:p>
          <a:p>
            <a:endParaRPr lang="es-ES" sz="2400" dirty="0" smtClean="0"/>
          </a:p>
          <a:p>
            <a:r>
              <a:rPr lang="es-AR" sz="2400" dirty="0" smtClean="0"/>
              <a:t> </a:t>
            </a:r>
            <a:endParaRPr lang="es-ES" sz="2400" dirty="0" smtClean="0"/>
          </a:p>
          <a:p>
            <a:r>
              <a:rPr lang="es-AR" sz="2000" b="1" dirty="0" smtClean="0"/>
              <a:t>                       Autores:</a:t>
            </a:r>
            <a:endParaRPr lang="es-ES" sz="2000" dirty="0" smtClean="0"/>
          </a:p>
          <a:p>
            <a:r>
              <a:rPr lang="es-AR" sz="2000" b="1" dirty="0" smtClean="0"/>
              <a:t>                                     Lidia del Carmen Verón                                           </a:t>
            </a:r>
          </a:p>
          <a:p>
            <a:r>
              <a:rPr lang="es-AR" sz="2000" b="1" dirty="0" smtClean="0"/>
              <a:t>                                     Antonia Susana Vázquez</a:t>
            </a:r>
            <a:endParaRPr lang="es-ES" sz="2000" dirty="0" smtClean="0"/>
          </a:p>
          <a:p>
            <a:r>
              <a:rPr lang="es-AR" sz="2400" dirty="0" smtClean="0"/>
              <a:t> </a:t>
            </a:r>
            <a:endParaRPr lang="es-ES" sz="2400" dirty="0" smtClean="0"/>
          </a:p>
          <a:p>
            <a:r>
              <a:rPr lang="es-AR" sz="4000" dirty="0" smtClean="0">
                <a:latin typeface="Algerian" pitchFamily="82" charset="0"/>
              </a:rPr>
              <a:t> 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500042"/>
            <a:ext cx="8358246" cy="855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atin typeface="Arial Black" pitchFamily="34" charset="0"/>
              </a:rPr>
              <a:t>CONCLUSIONES</a:t>
            </a:r>
          </a:p>
          <a:p>
            <a:endParaRPr lang="es-ES" u="sng" dirty="0" smtClean="0">
              <a:latin typeface="Castellar" pitchFamily="18" charset="0"/>
            </a:endParaRPr>
          </a:p>
          <a:p>
            <a:endParaRPr lang="es-ES" u="sng" dirty="0" smtClean="0">
              <a:latin typeface="Castellar" pitchFamily="18" charset="0"/>
            </a:endParaRPr>
          </a:p>
          <a:p>
            <a:endParaRPr lang="es-ES" u="sng" dirty="0" smtClean="0">
              <a:latin typeface="Castellar" pitchFamily="18" charset="0"/>
            </a:endParaRPr>
          </a:p>
          <a:p>
            <a:r>
              <a:rPr lang="es-ES" b="1" u="sng" dirty="0" smtClean="0">
                <a:latin typeface="Berlin Sans FB Demi" pitchFamily="34" charset="0"/>
              </a:rPr>
              <a:t>PRESCRIPCIONES</a:t>
            </a:r>
            <a:r>
              <a:rPr lang="es-ES" b="1" dirty="0" smtClean="0"/>
              <a:t>:   Usuarios    NO 36%  -   Poco 22</a:t>
            </a:r>
            <a:r>
              <a:rPr lang="es-ES" b="1" dirty="0" smtClean="0"/>
              <a:t>%  = 58%</a:t>
            </a:r>
            <a:endParaRPr lang="es-ES" b="1" dirty="0" smtClean="0"/>
          </a:p>
          <a:p>
            <a:pPr>
              <a:buNone/>
            </a:pPr>
            <a:r>
              <a:rPr lang="es-ES" b="1" dirty="0" smtClean="0"/>
              <a:t>                             Empleados NO 43%  -  Poco </a:t>
            </a:r>
            <a:r>
              <a:rPr lang="es-ES" b="1" smtClean="0"/>
              <a:t>55</a:t>
            </a:r>
            <a:r>
              <a:rPr lang="es-ES" b="1" smtClean="0"/>
              <a:t>% =   98% </a:t>
            </a:r>
            <a:endParaRPr lang="es-ES" b="1" dirty="0" smtClean="0"/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lang="es-ES" b="1" dirty="0" smtClean="0"/>
          </a:p>
          <a:p>
            <a:r>
              <a:rPr lang="es-ES" b="1" u="sng" dirty="0" smtClean="0">
                <a:latin typeface="Berlin Sans FB Demi" pitchFamily="34" charset="0"/>
              </a:rPr>
              <a:t>TIEMPO:</a:t>
            </a:r>
            <a:r>
              <a:rPr lang="es-ES" b="1" dirty="0" smtClean="0"/>
              <a:t>  No suficiente 74%</a:t>
            </a:r>
          </a:p>
          <a:p>
            <a:endParaRPr lang="es-ES" b="1" dirty="0" smtClean="0"/>
          </a:p>
          <a:p>
            <a:endParaRPr lang="es-ES" b="1" dirty="0" smtClean="0"/>
          </a:p>
          <a:p>
            <a:r>
              <a:rPr lang="es-ES" b="1" u="sng" dirty="0" smtClean="0">
                <a:latin typeface="Berlin Sans FB Demi" pitchFamily="34" charset="0"/>
              </a:rPr>
              <a:t>FUNCIONALIDAD</a:t>
            </a:r>
            <a:r>
              <a:rPr lang="es-ES" b="1" dirty="0" smtClean="0">
                <a:latin typeface="Berlin Sans FB Demi" pitchFamily="34" charset="0"/>
              </a:rPr>
              <a:t>:  </a:t>
            </a:r>
            <a:r>
              <a:rPr lang="es-ES" b="1" dirty="0" smtClean="0"/>
              <a:t>34%  conoce poco</a:t>
            </a:r>
          </a:p>
          <a:p>
            <a:r>
              <a:rPr lang="es-ES" b="1" dirty="0" smtClean="0"/>
              <a:t>                            16%  desconoce</a:t>
            </a:r>
          </a:p>
          <a:p>
            <a:endParaRPr lang="es-ES" b="1" dirty="0" smtClean="0"/>
          </a:p>
          <a:p>
            <a:endParaRPr lang="es-ES" b="1" dirty="0" smtClean="0"/>
          </a:p>
          <a:p>
            <a:r>
              <a:rPr lang="es-ES" b="1" u="sng" dirty="0" smtClean="0">
                <a:latin typeface="Berlin Sans FB Demi" pitchFamily="34" charset="0"/>
              </a:rPr>
              <a:t>PROGRAMAS</a:t>
            </a:r>
            <a:r>
              <a:rPr lang="es-ES" b="1" dirty="0" smtClean="0"/>
              <a:t>: 28%  desconoce</a:t>
            </a:r>
          </a:p>
          <a:p>
            <a:r>
              <a:rPr lang="es-ES" b="1" dirty="0" smtClean="0"/>
              <a:t> </a:t>
            </a:r>
          </a:p>
          <a:p>
            <a:endParaRPr lang="es-ES" b="1" u="sng" dirty="0" smtClean="0">
              <a:latin typeface="Castellar" pitchFamily="18" charset="0"/>
            </a:endParaRPr>
          </a:p>
          <a:p>
            <a:r>
              <a:rPr lang="es-ES" b="1" u="sng" dirty="0" smtClean="0">
                <a:latin typeface="Berlin Sans FB Demi" pitchFamily="34" charset="0"/>
              </a:rPr>
              <a:t>CONSULTORIO</a:t>
            </a:r>
            <a:r>
              <a:rPr lang="es-ES" b="1" u="sng" dirty="0" smtClean="0">
                <a:latin typeface="Castellar" pitchFamily="18" charset="0"/>
              </a:rPr>
              <a:t>:</a:t>
            </a:r>
            <a:r>
              <a:rPr lang="es-ES" b="1" dirty="0" smtClean="0">
                <a:latin typeface="Castellar" pitchFamily="18" charset="0"/>
              </a:rPr>
              <a:t> 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Usuarios</a:t>
            </a:r>
            <a:r>
              <a:rPr lang="es-ES" b="1" dirty="0" smtClean="0">
                <a:latin typeface="Castellar" pitchFamily="18" charset="0"/>
              </a:rPr>
              <a:t> </a:t>
            </a:r>
            <a:r>
              <a:rPr lang="es-ES" b="1" dirty="0" smtClean="0"/>
              <a:t>100%</a:t>
            </a:r>
          </a:p>
          <a:p>
            <a:r>
              <a:rPr lang="es-ES" b="1" dirty="0" smtClean="0"/>
              <a:t>                         Personal 88%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AR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428605"/>
            <a:ext cx="892971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r>
              <a:rPr lang="es-ES" sz="2400" b="1" dirty="0" smtClean="0">
                <a:latin typeface="Castellar" pitchFamily="18" charset="0"/>
              </a:rPr>
              <a:t>            </a:t>
            </a:r>
            <a:r>
              <a:rPr lang="es-ES" sz="2400" b="1" dirty="0" smtClean="0">
                <a:latin typeface="Arial Black" pitchFamily="34" charset="0"/>
              </a:rPr>
              <a:t>PROPUESTAS</a:t>
            </a:r>
          </a:p>
          <a:p>
            <a:pPr marL="457200" indent="-457200"/>
            <a:endParaRPr lang="es-ES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es-ES" sz="2400" dirty="0" smtClean="0"/>
              <a:t>Alentar al Dep. de Enfermería a elaborar estrategias         </a:t>
            </a:r>
          </a:p>
          <a:p>
            <a:r>
              <a:rPr lang="es-ES" sz="2400" dirty="0" smtClean="0"/>
              <a:t>      satisfacción del usuario.</a:t>
            </a:r>
          </a:p>
          <a:p>
            <a:endParaRPr lang="es-ES" sz="2400" dirty="0" smtClean="0"/>
          </a:p>
          <a:p>
            <a:pPr marL="457200" indent="-457200"/>
            <a:r>
              <a:rPr lang="es-ES" sz="2400" dirty="0" smtClean="0"/>
              <a:t>b)  Establecer estrategias sobre motivación y formas </a:t>
            </a:r>
          </a:p>
          <a:p>
            <a:r>
              <a:rPr lang="es-ES" sz="2400" dirty="0" smtClean="0"/>
              <a:t>      comunicación.</a:t>
            </a:r>
          </a:p>
          <a:p>
            <a:endParaRPr lang="es-ES" sz="2400" dirty="0" smtClean="0"/>
          </a:p>
          <a:p>
            <a:r>
              <a:rPr lang="es-ES" sz="2400" dirty="0" smtClean="0"/>
              <a:t>c)  Realizar talleres en relación a la escritura.</a:t>
            </a:r>
          </a:p>
          <a:p>
            <a:r>
              <a:rPr lang="es-ES" sz="2400" dirty="0" smtClean="0"/>
              <a:t>      implementar información y educación audio visual.</a:t>
            </a:r>
          </a:p>
          <a:p>
            <a:endParaRPr lang="es-ES" sz="2400" dirty="0" smtClean="0"/>
          </a:p>
          <a:p>
            <a:pPr marL="457200" indent="-457200">
              <a:buAutoNum type="alphaLcParenR" startAt="4"/>
            </a:pPr>
            <a:r>
              <a:rPr lang="es-ES" sz="2400" dirty="0" smtClean="0"/>
              <a:t>Elaborar proyecto con las bases de esta investigación, para     </a:t>
            </a:r>
          </a:p>
          <a:p>
            <a:pPr marL="457200" indent="-457200"/>
            <a:r>
              <a:rPr lang="es-ES" sz="2400" dirty="0" smtClean="0"/>
              <a:t>      ser presentado a las autoridades de esta institución</a:t>
            </a:r>
            <a:r>
              <a:rPr lang="es-ES" sz="2000" dirty="0" smtClean="0"/>
              <a:t>.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DSC05173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19891" t="27930" b="31250"/>
          <a:stretch>
            <a:fillRect/>
          </a:stretch>
        </p:blipFill>
        <p:spPr>
          <a:xfrm>
            <a:off x="0" y="0"/>
            <a:ext cx="914237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28596" y="3857628"/>
            <a:ext cx="821537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NUNCA CONSIDERES EL ESTUDIO COMO UNA OBLIGACIÓN, SI NO COMO UNA OPORTUNIDAD PARA PENETRAR EN EL BELLO Y MARAVILLOSO MUNDO DEL SABER.</a:t>
            </a:r>
          </a:p>
          <a:p>
            <a:pPr algn="ctr">
              <a:lnSpc>
                <a:spcPct val="150000"/>
              </a:lnSpc>
            </a:pPr>
            <a:endParaRPr lang="es-ES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357950" y="5000636"/>
            <a:ext cx="18165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b="1" dirty="0" smtClean="0"/>
          </a:p>
          <a:p>
            <a:r>
              <a:rPr lang="es-ES" b="1" dirty="0" smtClean="0"/>
              <a:t>Albert Einstein</a:t>
            </a:r>
            <a:endParaRPr lang="es-ES" b="1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28596" y="785794"/>
            <a:ext cx="8715404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sz="3200" dirty="0" smtClean="0">
              <a:solidFill>
                <a:schemeClr val="bg1"/>
              </a:solidFill>
            </a:endParaRPr>
          </a:p>
          <a:p>
            <a:endParaRPr lang="es-AR" sz="3200" dirty="0" smtClean="0">
              <a:solidFill>
                <a:schemeClr val="bg1"/>
              </a:solidFill>
            </a:endParaRPr>
          </a:p>
          <a:p>
            <a:r>
              <a:rPr lang="es-AR" sz="3200" dirty="0" smtClean="0"/>
              <a:t>El presente estudio </a:t>
            </a:r>
            <a:r>
              <a:rPr lang="es-ES" sz="3200" dirty="0" smtClean="0"/>
              <a:t>es conocer si es necesaria la creación de un consultorio de enfermería, donde las personas puedan disponer de un lugar para evacuar sus dudas o adquirir  conocimientos sobre tratamientos de patologías y conductas saludables.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1" y="500042"/>
            <a:ext cx="771530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FORMULACIÓN DEL PROBLEMA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¿Los usuarios  de los servicios de salud tienen clara las indicaciones de los profesionales intervinientes,  al retirarse de la Institución donde fueron asistidos, durante los meses marzo y abril de 2015?</a:t>
            </a:r>
            <a:endParaRPr kumimoji="0" lang="es-E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8072462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 smtClean="0">
                <a:solidFill>
                  <a:schemeClr val="tx1"/>
                </a:solidFill>
                <a:latin typeface="Algerian" pitchFamily="82" charset="0"/>
              </a:rPr>
              <a:t/>
            </a:r>
            <a:br>
              <a:rPr lang="es-AR" dirty="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es-AR" dirty="0" smtClean="0">
                <a:solidFill>
                  <a:schemeClr val="tx1"/>
                </a:solidFill>
                <a:latin typeface="Algerian" pitchFamily="82" charset="0"/>
              </a:rPr>
              <a:t/>
            </a:r>
            <a:br>
              <a:rPr lang="es-AR" dirty="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es-AR" dirty="0" smtClean="0">
                <a:solidFill>
                  <a:schemeClr val="tx1"/>
                </a:solidFill>
                <a:latin typeface="Algerian" pitchFamily="82" charset="0"/>
              </a:rPr>
              <a:t/>
            </a:r>
            <a:br>
              <a:rPr lang="es-AR" dirty="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es-AR" dirty="0" smtClean="0">
                <a:solidFill>
                  <a:schemeClr val="tx1"/>
                </a:solidFill>
                <a:latin typeface="Algerian" pitchFamily="82" charset="0"/>
              </a:rPr>
              <a:t/>
            </a:r>
            <a:br>
              <a:rPr lang="es-AR" dirty="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es-AR" dirty="0" smtClean="0">
                <a:solidFill>
                  <a:schemeClr val="tx1"/>
                </a:solidFill>
                <a:latin typeface="Algerian" pitchFamily="82" charset="0"/>
              </a:rPr>
              <a:t/>
            </a:r>
            <a:br>
              <a:rPr lang="es-AR" dirty="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es-AR" dirty="0" smtClean="0">
                <a:solidFill>
                  <a:schemeClr val="tx1"/>
                </a:solidFill>
                <a:latin typeface="Algerian" pitchFamily="82" charset="0"/>
              </a:rPr>
              <a:t/>
            </a:r>
            <a:br>
              <a:rPr lang="es-AR" dirty="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es-AR" dirty="0" smtClean="0">
                <a:solidFill>
                  <a:schemeClr val="tx1"/>
                </a:solidFill>
                <a:latin typeface="Algerian" pitchFamily="82" charset="0"/>
              </a:rPr>
              <a:t/>
            </a:r>
            <a:br>
              <a:rPr lang="es-AR" dirty="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es-AR" dirty="0" smtClean="0">
                <a:solidFill>
                  <a:schemeClr val="tx1"/>
                </a:solidFill>
                <a:latin typeface="Algerian" pitchFamily="82" charset="0"/>
              </a:rPr>
              <a:t/>
            </a:r>
            <a:br>
              <a:rPr lang="es-AR" dirty="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es-AR" dirty="0" smtClean="0">
                <a:solidFill>
                  <a:schemeClr val="tx1"/>
                </a:solidFill>
                <a:latin typeface="Algerian" pitchFamily="82" charset="0"/>
              </a:rPr>
              <a:t/>
            </a:r>
            <a:br>
              <a:rPr lang="es-AR" dirty="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es-AR" dirty="0" smtClean="0">
                <a:solidFill>
                  <a:schemeClr val="tx1"/>
                </a:solidFill>
                <a:latin typeface="Algerian" pitchFamily="82" charset="0"/>
              </a:rPr>
              <a:t/>
            </a:r>
            <a:br>
              <a:rPr lang="es-AR" dirty="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es-AR" dirty="0" smtClean="0">
                <a:solidFill>
                  <a:schemeClr val="tx1"/>
                </a:solidFill>
                <a:latin typeface="Algerian" pitchFamily="82" charset="0"/>
              </a:rPr>
              <a:t/>
            </a:r>
            <a:br>
              <a:rPr lang="es-AR" dirty="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es-AR" dirty="0" smtClean="0">
                <a:solidFill>
                  <a:schemeClr val="tx1"/>
                </a:solidFill>
                <a:latin typeface="Algerian" pitchFamily="82" charset="0"/>
              </a:rPr>
              <a:t/>
            </a:r>
            <a:br>
              <a:rPr lang="es-AR" dirty="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es-ES" dirty="0" smtClean="0"/>
              <a:t> OBJETIVOS </a:t>
            </a:r>
            <a:r>
              <a:rPr lang="es-AR" dirty="0" smtClean="0">
                <a:solidFill>
                  <a:schemeClr val="tx1"/>
                </a:solidFill>
                <a:latin typeface="Algerian" pitchFamily="82" charset="0"/>
              </a:rPr>
              <a:t/>
            </a:r>
            <a:br>
              <a:rPr lang="es-AR" dirty="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es-AR" dirty="0" smtClean="0">
                <a:solidFill>
                  <a:schemeClr val="tx1"/>
                </a:solidFill>
                <a:latin typeface="Algerian" pitchFamily="82" charset="0"/>
              </a:rPr>
              <a:t/>
            </a:r>
            <a:br>
              <a:rPr lang="es-AR" dirty="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es-AR" dirty="0" smtClean="0">
                <a:solidFill>
                  <a:schemeClr val="tx1"/>
                </a:solidFill>
                <a:latin typeface="Algerian" pitchFamily="82" charset="0"/>
              </a:rPr>
              <a:t/>
            </a:r>
            <a:br>
              <a:rPr lang="es-AR" dirty="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es-AR" dirty="0" smtClean="0">
                <a:solidFill>
                  <a:schemeClr val="tx1"/>
                </a:solidFill>
                <a:latin typeface="Algerian" pitchFamily="82" charset="0"/>
              </a:rPr>
              <a:t/>
            </a:r>
            <a:br>
              <a:rPr lang="es-AR" dirty="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es-AR" dirty="0" smtClean="0">
                <a:solidFill>
                  <a:schemeClr val="tx1"/>
                </a:solidFill>
                <a:latin typeface="Algerian" pitchFamily="82" charset="0"/>
              </a:rPr>
              <a:t/>
            </a:r>
            <a:br>
              <a:rPr lang="es-AR" dirty="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es-AR" dirty="0" smtClean="0">
                <a:solidFill>
                  <a:schemeClr val="tx1"/>
                </a:solidFill>
                <a:latin typeface="Algerian" pitchFamily="82" charset="0"/>
              </a:rPr>
              <a:t/>
            </a:r>
            <a:br>
              <a:rPr lang="es-AR" dirty="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es-AR" dirty="0" smtClean="0">
                <a:solidFill>
                  <a:schemeClr val="tx1"/>
                </a:solidFill>
                <a:latin typeface="Algerian" pitchFamily="82" charset="0"/>
              </a:rPr>
              <a:t/>
            </a:r>
            <a:br>
              <a:rPr lang="es-AR" dirty="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es-AR" dirty="0" smtClean="0">
                <a:solidFill>
                  <a:schemeClr val="tx1"/>
                </a:solidFill>
                <a:latin typeface="Algerian" pitchFamily="82" charset="0"/>
              </a:rPr>
              <a:t/>
            </a:r>
            <a:br>
              <a:rPr lang="es-AR" dirty="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es-AR" dirty="0" smtClean="0">
                <a:solidFill>
                  <a:schemeClr val="tx1"/>
                </a:solidFill>
                <a:latin typeface="Algerian" pitchFamily="82" charset="0"/>
              </a:rPr>
              <a:t/>
            </a:r>
            <a:br>
              <a:rPr lang="es-AR" dirty="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 </a:t>
            </a:r>
            <a:br>
              <a:rPr lang="es-ES" dirty="0" smtClean="0"/>
            </a:br>
            <a:r>
              <a:rPr lang="es-ES" dirty="0" smtClean="0"/>
              <a:t> </a:t>
            </a:r>
            <a:br>
              <a:rPr lang="es-ES" dirty="0" smtClean="0"/>
            </a:br>
            <a:r>
              <a:rPr lang="es-ES" dirty="0" smtClean="0"/>
              <a:t> 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00034" y="1071546"/>
            <a:ext cx="721523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AR" sz="2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AR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General </a:t>
            </a:r>
            <a:endParaRPr lang="es-ES" sz="2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Conocer la necesidad de consultorio de enfermería.  </a:t>
            </a:r>
            <a:endParaRPr lang="es-ES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Determinar si el personal  considera necesaria la creación de consultorio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Específicos</a:t>
            </a:r>
            <a:endParaRPr lang="es-ES" sz="24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Identificar qué tipo de información requieren las personas que concurren al Htal Mgüe</a:t>
            </a:r>
            <a:endParaRPr lang="es-ES" sz="20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Conocer si la información brindada al usuario es acorde a su edad y formación.                                                        </a:t>
            </a:r>
            <a:endParaRPr lang="es-ES" sz="20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Conocer si los usuarios tienen clara las indicaciones de los profesionales.</a:t>
            </a:r>
            <a:endParaRPr lang="es-ES" sz="20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Determinar si los profesionales de la salud  pueden interpretar las indicaciones de sus colegas.</a:t>
            </a:r>
          </a:p>
          <a:p>
            <a:endParaRPr lang="es-ES" dirty="0" smtClean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8143900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AR" sz="12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AR" sz="12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2844" y="500042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000" b="1" dirty="0" smtClean="0"/>
          </a:p>
          <a:p>
            <a:endParaRPr lang="es-AR" sz="2000" dirty="0" smtClean="0"/>
          </a:p>
          <a:p>
            <a:r>
              <a:rPr lang="es-AR" sz="2000" dirty="0" smtClean="0"/>
              <a:t> </a:t>
            </a:r>
            <a:endParaRPr lang="es-AR" sz="2000" dirty="0"/>
          </a:p>
        </p:txBody>
      </p:sp>
      <p:sp>
        <p:nvSpPr>
          <p:cNvPr id="7" name="6 Llamada de flecha a la derecha"/>
          <p:cNvSpPr/>
          <p:nvPr/>
        </p:nvSpPr>
        <p:spPr>
          <a:xfrm>
            <a:off x="1000100" y="357166"/>
            <a:ext cx="914400" cy="5857916"/>
          </a:xfrm>
          <a:prstGeom prst="right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sz="2000" b="1" dirty="0" smtClean="0">
                <a:latin typeface="Algerian" pitchFamily="82" charset="0"/>
              </a:rPr>
              <a:t>A</a:t>
            </a:r>
          </a:p>
          <a:p>
            <a:pPr algn="ctr">
              <a:lnSpc>
                <a:spcPct val="150000"/>
              </a:lnSpc>
            </a:pPr>
            <a:r>
              <a:rPr lang="es-ES" sz="2000" b="1" dirty="0" smtClean="0">
                <a:latin typeface="Algerian" pitchFamily="82" charset="0"/>
              </a:rPr>
              <a:t>N </a:t>
            </a:r>
          </a:p>
          <a:p>
            <a:pPr algn="ctr">
              <a:lnSpc>
                <a:spcPct val="150000"/>
              </a:lnSpc>
            </a:pPr>
            <a:r>
              <a:rPr lang="es-ES" sz="2000" b="1" dirty="0" smtClean="0">
                <a:latin typeface="Algerian" pitchFamily="82" charset="0"/>
              </a:rPr>
              <a:t>T</a:t>
            </a:r>
          </a:p>
          <a:p>
            <a:pPr algn="ctr">
              <a:lnSpc>
                <a:spcPct val="150000"/>
              </a:lnSpc>
            </a:pPr>
            <a:r>
              <a:rPr lang="es-ES" sz="2000" b="1" dirty="0" smtClean="0">
                <a:latin typeface="Algerian" pitchFamily="82" charset="0"/>
              </a:rPr>
              <a:t>E</a:t>
            </a:r>
          </a:p>
          <a:p>
            <a:pPr algn="ctr">
              <a:lnSpc>
                <a:spcPct val="150000"/>
              </a:lnSpc>
            </a:pPr>
            <a:r>
              <a:rPr lang="es-ES" sz="2000" b="1" dirty="0" smtClean="0">
                <a:latin typeface="Algerian" pitchFamily="82" charset="0"/>
              </a:rPr>
              <a:t>C</a:t>
            </a:r>
          </a:p>
          <a:p>
            <a:pPr algn="ctr">
              <a:lnSpc>
                <a:spcPct val="150000"/>
              </a:lnSpc>
            </a:pPr>
            <a:r>
              <a:rPr lang="es-ES" sz="2000" b="1" dirty="0" smtClean="0">
                <a:latin typeface="Algerian" pitchFamily="82" charset="0"/>
              </a:rPr>
              <a:t>E</a:t>
            </a:r>
          </a:p>
          <a:p>
            <a:pPr algn="ctr">
              <a:lnSpc>
                <a:spcPct val="150000"/>
              </a:lnSpc>
            </a:pPr>
            <a:r>
              <a:rPr lang="es-ES" sz="2000" b="1" dirty="0" smtClean="0">
                <a:latin typeface="Algerian" pitchFamily="82" charset="0"/>
              </a:rPr>
              <a:t>D</a:t>
            </a:r>
          </a:p>
          <a:p>
            <a:pPr algn="ctr">
              <a:lnSpc>
                <a:spcPct val="150000"/>
              </a:lnSpc>
            </a:pPr>
            <a:r>
              <a:rPr lang="es-ES" sz="2000" b="1" dirty="0" smtClean="0">
                <a:latin typeface="Algerian" pitchFamily="82" charset="0"/>
              </a:rPr>
              <a:t>E</a:t>
            </a:r>
          </a:p>
          <a:p>
            <a:pPr algn="ctr">
              <a:lnSpc>
                <a:spcPct val="150000"/>
              </a:lnSpc>
            </a:pPr>
            <a:r>
              <a:rPr lang="es-ES" sz="2000" b="1" dirty="0" smtClean="0">
                <a:latin typeface="Algerian" pitchFamily="82" charset="0"/>
              </a:rPr>
              <a:t>N</a:t>
            </a:r>
          </a:p>
          <a:p>
            <a:pPr algn="ctr">
              <a:lnSpc>
                <a:spcPct val="150000"/>
              </a:lnSpc>
            </a:pPr>
            <a:r>
              <a:rPr lang="es-ES" sz="2000" b="1" dirty="0" smtClean="0">
                <a:latin typeface="Algerian" pitchFamily="82" charset="0"/>
              </a:rPr>
              <a:t>T</a:t>
            </a:r>
          </a:p>
          <a:p>
            <a:pPr algn="ctr">
              <a:lnSpc>
                <a:spcPct val="150000"/>
              </a:lnSpc>
            </a:pPr>
            <a:r>
              <a:rPr lang="es-ES" sz="2000" b="1" dirty="0" smtClean="0">
                <a:latin typeface="Algerian" pitchFamily="82" charset="0"/>
              </a:rPr>
              <a:t>E</a:t>
            </a:r>
          </a:p>
          <a:p>
            <a:pPr algn="ctr">
              <a:lnSpc>
                <a:spcPct val="150000"/>
              </a:lnSpc>
            </a:pPr>
            <a:r>
              <a:rPr lang="es-ES" sz="2000" b="1" dirty="0" smtClean="0">
                <a:latin typeface="Algerian" pitchFamily="82" charset="0"/>
              </a:rPr>
              <a:t>S</a:t>
            </a:r>
            <a:endParaRPr lang="es-ES" sz="2000" b="1" dirty="0">
              <a:latin typeface="Algerian" pitchFamily="82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214546" y="571480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1-</a:t>
            </a:r>
            <a:r>
              <a:rPr lang="es-ES" b="1" dirty="0" smtClean="0"/>
              <a:t> </a:t>
            </a:r>
            <a:r>
              <a:rPr lang="es-ES" dirty="0" smtClean="0"/>
              <a:t>DECLARACION DE ALMA  ATA   I978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214546" y="1142984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2-</a:t>
            </a:r>
            <a:r>
              <a:rPr lang="es-ES" b="1" dirty="0" smtClean="0"/>
              <a:t> </a:t>
            </a:r>
            <a:r>
              <a:rPr lang="es-ES" dirty="0" smtClean="0"/>
              <a:t>LEY DE DESENTRALIZACION  2003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214546" y="178592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3-</a:t>
            </a:r>
            <a:r>
              <a:rPr lang="es-ES" b="1" dirty="0" smtClean="0"/>
              <a:t> </a:t>
            </a:r>
            <a:r>
              <a:rPr lang="es-ES" dirty="0" smtClean="0"/>
              <a:t>COMITÉ DE SALUD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214546" y="3000372"/>
            <a:ext cx="545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5- </a:t>
            </a:r>
            <a:r>
              <a:rPr lang="es-ES" dirty="0" smtClean="0"/>
              <a:t>ENSEÑANZA DE ENFERMERÍA PARA LA SALUD </a:t>
            </a:r>
          </a:p>
          <a:p>
            <a:r>
              <a:rPr lang="es-ES" dirty="0" smtClean="0"/>
              <a:t>     DE LA COMUNIDAD</a:t>
            </a:r>
            <a:endParaRPr lang="es-E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2214546" y="2357430"/>
            <a:ext cx="437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4-</a:t>
            </a:r>
            <a:r>
              <a:rPr lang="es-ES" dirty="0" smtClean="0"/>
              <a:t> ENFERMERÍA Y SALUD DE LA COMUNIDAD</a:t>
            </a:r>
            <a:endParaRPr lang="es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2143108" y="4500570"/>
            <a:ext cx="3096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7- </a:t>
            </a:r>
            <a:r>
              <a:rPr lang="es-ES" dirty="0" smtClean="0"/>
              <a:t>ESTDIOS EN LIMA 2003.</a:t>
            </a:r>
          </a:p>
          <a:p>
            <a:r>
              <a:rPr lang="es-ES" dirty="0" smtClean="0"/>
              <a:t>    “Atención en Quimioterapia”</a:t>
            </a:r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2143108" y="3786190"/>
            <a:ext cx="4979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6- </a:t>
            </a:r>
            <a:r>
              <a:rPr lang="es-ES" dirty="0" smtClean="0"/>
              <a:t>ESTUDIOS EN LIMA 1991. </a:t>
            </a:r>
          </a:p>
          <a:p>
            <a:r>
              <a:rPr lang="es-ES" dirty="0" smtClean="0"/>
              <a:t>     “Atención en pacientes pos-operatorio mediato”</a:t>
            </a:r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2071670" y="5286388"/>
            <a:ext cx="3339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 8- </a:t>
            </a:r>
            <a:r>
              <a:rPr lang="es-ES" dirty="0" smtClean="0"/>
              <a:t>ESTUDIO REALIZADO EN PERU,</a:t>
            </a:r>
          </a:p>
          <a:p>
            <a:r>
              <a:rPr lang="es-ES" dirty="0" smtClean="0"/>
              <a:t>     “Proyecto de ley 27669.</a:t>
            </a:r>
          </a:p>
          <a:p>
            <a:endParaRPr lang="es-ES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" y="0"/>
            <a:ext cx="81439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Tipo de estudio </a:t>
            </a:r>
            <a:endParaRPr kumimoji="0" lang="es-ES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Estudio descriptivo, cuantitativo de corte transversal.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Área de estudio</a:t>
            </a:r>
            <a:endParaRPr kumimoji="0" lang="es-E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r>
              <a:rPr lang="es-A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kumimoji="0" lang="es-A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ersonas que concurren al Hospital Malargüe al momento de realizarse el estudio.</a:t>
            </a:r>
            <a:r>
              <a:rPr lang="es-A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A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2400" b="1" dirty="0" smtClean="0">
                <a:latin typeface="Arial" pitchFamily="34" charset="0"/>
                <a:cs typeface="Arial" pitchFamily="34" charset="0"/>
              </a:rPr>
              <a:t>Universo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2000" dirty="0" smtClean="0">
                <a:latin typeface="Arial" pitchFamily="34" charset="0"/>
                <a:cs typeface="Arial" pitchFamily="34" charset="0"/>
              </a:rPr>
              <a:t>Todos los habitantes del Departamento de Malargüe,  y el personal que trabaje en dicha institución, durante los meses de Marzo y Abril del Año 2015.-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s-AR" sz="2400" b="1" dirty="0" smtClean="0">
                <a:latin typeface="Arial" pitchFamily="34" charset="0"/>
                <a:cs typeface="Arial" pitchFamily="34" charset="0"/>
              </a:rPr>
              <a:t>Muestra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2000" dirty="0" smtClean="0">
                <a:latin typeface="Arial" pitchFamily="34" charset="0"/>
                <a:cs typeface="Arial" pitchFamily="34" charset="0"/>
              </a:rPr>
              <a:t>Todas las Personas que concurran al Hospital  Malargüe, ya sea que vivan en el departamento o estén de paso.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2000" dirty="0" smtClean="0">
                <a:latin typeface="Arial" pitchFamily="34" charset="0"/>
                <a:cs typeface="Arial" pitchFamily="34" charset="0"/>
              </a:rPr>
              <a:t>Todas las personas  que cumplan sus funciones laborales en el HospitaL.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2400" dirty="0" smtClean="0">
                <a:latin typeface="Berlin Sans FB Demi" pitchFamily="34" charset="0"/>
                <a:cs typeface="Arial" pitchFamily="34" charset="0"/>
              </a:rPr>
              <a:t> </a:t>
            </a:r>
            <a:endParaRPr lang="es-ES" sz="2400" dirty="0" smtClean="0">
              <a:latin typeface="Berlin Sans FB Dem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73" y="0"/>
            <a:ext cx="9182174" cy="6858000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28596" y="1142984"/>
          <a:ext cx="3599256" cy="480700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92582"/>
                <a:gridCol w="569992"/>
                <a:gridCol w="569992"/>
                <a:gridCol w="856771"/>
                <a:gridCol w="909919"/>
              </a:tblGrid>
              <a:tr h="212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VARIABLE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TIPO DE VARIABLE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ESCALA O DIMENSION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DESCRIPCION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PRESENTACIÓN DE DATOS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</a:tr>
              <a:tr h="802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EDAD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6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Cuantitativa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Continua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16-35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36-55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56-75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76 y 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Tiempo transcurrido desde la expulsión del vientre materno hasta el momento de la encuesta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6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Tabla y grafico de  barras o torta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</a:tr>
              <a:tr h="757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SEXO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 smtClean="0"/>
                        <a:t>Cualitativa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 smtClean="0"/>
                        <a:t>Nominal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Femenino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Masculino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Definición física constitutiva del hombre y la mujer.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Condición orgánica que distingue al hombre de la mujer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Tabla y gráfico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</a:tr>
              <a:tr h="1036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6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 smtClean="0"/>
                        <a:t>ESCOLARIDAD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6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 smtClean="0"/>
                        <a:t>Cualitativa Nominal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Analfabeto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Primario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Secundario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Terciario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Universitario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Conjunto de cursos que sigue un estudiante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Tabla  gráfico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</a:tr>
              <a:tr h="4256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 smtClean="0"/>
                        <a:t>INDICACIÓNES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 smtClean="0"/>
                        <a:t>LEGIBLE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Cualitativa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Legible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No legible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Razón para prescribir una medicación o instaurar un tratamiento.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Tabla y gráfico.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</a:tr>
              <a:tr h="638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CONOCIMIENTO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Cualitativa nominal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Si, poco, nada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Acción y efecto de conocer, entendimiento, razón natural, noción, ciencia, sabiduría, inteligencia.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Tabla y gráfico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</a:tr>
              <a:tr h="638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5260" algn="l"/>
                          <a:tab pos="553720" algn="ctr"/>
                        </a:tabLst>
                      </a:pPr>
                      <a:r>
                        <a:rPr lang="es-ES" sz="600" dirty="0"/>
                        <a:t>DOMICILIO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Cualitativo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Urbano, rural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/>
                        <a:t>Morada fija, lugar en que legalmente se considera establecida una persona. Casa en que uno habita o se hospeda.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 smtClean="0"/>
                        <a:t>Tabla y gráficos</a:t>
                      </a:r>
                      <a:endParaRPr lang="es-E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22" marR="37522" marT="0" marB="0" anchor="ctr"/>
                </a:tc>
              </a:tr>
            </a:tbl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9034" y="0"/>
            <a:ext cx="399146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625" algn="l"/>
                <a:tab pos="554038" algn="ctr"/>
              </a:tabLst>
            </a:pPr>
            <a:endParaRPr lang="es-AR" sz="12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625" algn="l"/>
                <a:tab pos="554038" algn="ctr"/>
              </a:tabLst>
            </a:pPr>
            <a:endParaRPr kumimoji="0" lang="es-A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625" algn="l"/>
                <a:tab pos="554038" algn="ctr"/>
              </a:tabLst>
            </a:pPr>
            <a:endParaRPr lang="es-AR" sz="12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625" algn="l"/>
                <a:tab pos="554038" algn="ctr"/>
              </a:tabLst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OPERACIONALIZACION DE VARIABLES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625" algn="l"/>
                <a:tab pos="554038" algn="ctr"/>
              </a:tabLst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14810" y="324130"/>
            <a:ext cx="4714908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TÉCNICA E INSTRUMENTO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Entrevista y el instrumento un formulario tipo cuestionario. N° 1 el cual consta de 10 ítems, cuestionario N° 2 el cual cuenta con 6 ítems.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</a:t>
            </a: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lternativas de respuesta: SI, NO, POCO.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PROCEDIMIENTO DE RECOLECCIÓN DE DATOS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AR" sz="2000" b="1" u="sng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000" u="sng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rámite administrativos</a:t>
            </a:r>
            <a:r>
              <a:rPr lang="es-AR" sz="20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NOTA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Coordinaciones con las enfermeras jefas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AR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928662" y="1000108"/>
          <a:ext cx="2857520" cy="2295906"/>
        </p:xfrm>
        <a:graphic>
          <a:graphicData uri="http://schemas.openxmlformats.org/drawingml/2006/table">
            <a:tbl>
              <a:tblPr/>
              <a:tblGrid>
                <a:gridCol w="1500198"/>
                <a:gridCol w="642942"/>
                <a:gridCol w="714380"/>
              </a:tblGrid>
              <a:tr h="5603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Calibri"/>
                          <a:cs typeface="Times New Roman"/>
                        </a:rPr>
                        <a:t>INDICACIONES  MEDICAS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Calibri"/>
                          <a:cs typeface="Times New Roman"/>
                        </a:rPr>
                        <a:t>fa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Calibri"/>
                          <a:cs typeface="Times New Roman"/>
                        </a:rPr>
                        <a:t>f %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Calibri"/>
                          <a:cs typeface="Times New Roman"/>
                        </a:rPr>
                        <a:t>44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Calibri"/>
                          <a:cs typeface="Times New Roman"/>
                        </a:rPr>
                        <a:t>42%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Calibri"/>
                          <a:cs typeface="Times New Roman"/>
                        </a:rPr>
                        <a:t>23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Calibri"/>
                          <a:cs typeface="Times New Roman"/>
                        </a:rPr>
                        <a:t>36%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Calibri"/>
                          <a:cs typeface="Times New Roman"/>
                        </a:rPr>
                        <a:t>POCO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Calibri"/>
                          <a:cs typeface="Times New Roman"/>
                        </a:rPr>
                        <a:t>38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Calibri"/>
                          <a:cs typeface="Times New Roman"/>
                        </a:rPr>
                        <a:t>22%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Calibri"/>
                          <a:cs typeface="Times New Roman"/>
                        </a:rPr>
                        <a:t>105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214414" y="5500702"/>
            <a:ext cx="6487673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AR" sz="8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AR" sz="8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Fuente</a:t>
            </a:r>
            <a:r>
              <a:rPr kumimoji="0" lang="es-A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datos  obtenidos del instrumento diseñado y aplicado por las autoras del estudio, estudiantesde la Universidad Nacional de Cuyo.-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4643438" y="1000108"/>
          <a:ext cx="3011802" cy="2295906"/>
        </p:xfrm>
        <a:graphic>
          <a:graphicData uri="http://schemas.openxmlformats.org/drawingml/2006/table">
            <a:tbl>
              <a:tblPr/>
              <a:tblGrid>
                <a:gridCol w="1937416"/>
                <a:gridCol w="465941"/>
                <a:gridCol w="60844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41220" algn="l"/>
                        </a:tabLst>
                      </a:pP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41220" algn="l"/>
                        </a:tabLst>
                      </a:pPr>
                      <a:r>
                        <a:rPr lang="es-ES" sz="1200" b="1" dirty="0">
                          <a:solidFill>
                            <a:srgbClr val="17365D"/>
                          </a:solidFill>
                          <a:latin typeface="Arial"/>
                          <a:ea typeface="Calibri"/>
                          <a:cs typeface="Times New Roman"/>
                        </a:rPr>
                        <a:t>PRESCRIPCIONES LEGIBLES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41220" algn="l"/>
                        </a:tabLst>
                      </a:pP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41220" algn="l"/>
                        </a:tabLst>
                      </a:pPr>
                      <a:r>
                        <a:rPr lang="es-ES" sz="1200" b="1" dirty="0">
                          <a:solidFill>
                            <a:srgbClr val="17365D"/>
                          </a:solidFill>
                          <a:latin typeface="Arial"/>
                          <a:ea typeface="Calibri"/>
                          <a:cs typeface="Times New Roman"/>
                        </a:rPr>
                        <a:t>fa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41220" algn="l"/>
                        </a:tabLst>
                      </a:pP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41220" algn="l"/>
                        </a:tabLst>
                      </a:pPr>
                      <a:r>
                        <a:rPr lang="es-ES" sz="1200" b="1" dirty="0">
                          <a:solidFill>
                            <a:srgbClr val="17365D"/>
                          </a:solidFill>
                          <a:latin typeface="Arial"/>
                          <a:ea typeface="Calibri"/>
                          <a:cs typeface="Times New Roman"/>
                        </a:rPr>
                        <a:t>f%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41220" algn="l"/>
                        </a:tabLst>
                      </a:pPr>
                      <a:endParaRPr lang="es-ES" sz="12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41220" algn="l"/>
                        </a:tabLst>
                      </a:pPr>
                      <a:r>
                        <a:rPr lang="es-ES" sz="1200" b="1" dirty="0"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41220" algn="l"/>
                        </a:tabLst>
                      </a:pPr>
                      <a:endParaRPr lang="es-ES" sz="12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41220" algn="l"/>
                        </a:tabLst>
                      </a:pPr>
                      <a:r>
                        <a:rPr lang="es-ES" sz="1200" b="1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41220" algn="l"/>
                        </a:tabLst>
                      </a:pPr>
                      <a:endParaRPr lang="es-ES" sz="12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41220" algn="l"/>
                        </a:tabLst>
                      </a:pPr>
                      <a:r>
                        <a:rPr lang="es-ES" sz="1200" b="1" dirty="0">
                          <a:latin typeface="Arial"/>
                          <a:ea typeface="Calibri"/>
                          <a:cs typeface="Times New Roman"/>
                        </a:rPr>
                        <a:t>2%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41220" algn="l"/>
                        </a:tabLst>
                      </a:pPr>
                      <a:endParaRPr lang="es-ES" sz="12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41220" algn="l"/>
                        </a:tabLst>
                      </a:pPr>
                      <a:r>
                        <a:rPr lang="es-ES" sz="1200" b="1" dirty="0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41220" algn="l"/>
                        </a:tabLst>
                      </a:pPr>
                      <a:endParaRPr lang="es-ES" sz="12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41220" algn="l"/>
                        </a:tabLst>
                      </a:pPr>
                      <a:r>
                        <a:rPr lang="es-ES" sz="1200" b="1" dirty="0">
                          <a:latin typeface="Arial"/>
                          <a:ea typeface="Calibri"/>
                          <a:cs typeface="Times New Roman"/>
                        </a:rPr>
                        <a:t>25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41220" algn="l"/>
                        </a:tabLst>
                      </a:pPr>
                      <a:endParaRPr lang="es-ES" sz="12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41220" algn="l"/>
                        </a:tabLst>
                      </a:pPr>
                      <a:r>
                        <a:rPr lang="es-ES" sz="1200" b="1" dirty="0">
                          <a:latin typeface="Arial"/>
                          <a:ea typeface="Calibri"/>
                          <a:cs typeface="Times New Roman"/>
                        </a:rPr>
                        <a:t>43%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41220" algn="l"/>
                        </a:tabLst>
                      </a:pPr>
                      <a:endParaRPr lang="es-ES" sz="12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41220" algn="l"/>
                        </a:tabLst>
                      </a:pPr>
                      <a:r>
                        <a:rPr lang="es-ES" sz="1200" b="1" dirty="0">
                          <a:latin typeface="Arial"/>
                          <a:ea typeface="Calibri"/>
                          <a:cs typeface="Times New Roman"/>
                        </a:rPr>
                        <a:t>POCO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41220" algn="l"/>
                        </a:tabLst>
                      </a:pPr>
                      <a:endParaRPr lang="es-ES" sz="12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41220" algn="l"/>
                        </a:tabLst>
                      </a:pPr>
                      <a:r>
                        <a:rPr lang="es-ES" sz="1200" b="1" dirty="0"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41220" algn="l"/>
                        </a:tabLst>
                      </a:pPr>
                      <a:endParaRPr lang="es-ES" sz="12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41220" algn="l"/>
                        </a:tabLst>
                      </a:pPr>
                      <a:r>
                        <a:rPr lang="es-ES" sz="1200" b="1" dirty="0">
                          <a:latin typeface="Arial"/>
                          <a:ea typeface="Calibri"/>
                          <a:cs typeface="Times New Roman"/>
                        </a:rPr>
                        <a:t>55%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41220" algn="l"/>
                        </a:tabLst>
                      </a:pPr>
                      <a:endParaRPr lang="es-ES" sz="12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41220" algn="l"/>
                        </a:tabLst>
                      </a:pPr>
                      <a:r>
                        <a:rPr lang="es-ES" sz="1200" b="1" dirty="0">
                          <a:solidFill>
                            <a:srgbClr val="17365D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41220" algn="l"/>
                        </a:tabLst>
                      </a:pP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41220" algn="l"/>
                        </a:tabLst>
                      </a:pPr>
                      <a:r>
                        <a:rPr lang="es-ES" sz="1200" b="1" dirty="0">
                          <a:latin typeface="Arial"/>
                          <a:ea typeface="Calibri"/>
                          <a:cs typeface="Times New Roman"/>
                        </a:rPr>
                        <a:t>58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41220" algn="l"/>
                        </a:tabLst>
                      </a:pP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41220" algn="l"/>
                        </a:tabLst>
                      </a:pPr>
                      <a:r>
                        <a:rPr lang="es-ES" sz="1200" b="1" dirty="0"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12 Gráfico"/>
          <p:cNvGraphicFramePr/>
          <p:nvPr/>
        </p:nvGraphicFramePr>
        <p:xfrm>
          <a:off x="4500563" y="3357562"/>
          <a:ext cx="3214710" cy="2460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13 Gráfico"/>
          <p:cNvGraphicFramePr/>
          <p:nvPr>
            <p:extLst>
              <p:ext uri="{D42A27DB-BD31-4B8C-83A1-F6EECF244321}">
                <p14:modId xmlns="" xmlns:p14="http://schemas.microsoft.com/office/powerpoint/2010/main" val="3399070607"/>
              </p:ext>
            </p:extLst>
          </p:nvPr>
        </p:nvGraphicFramePr>
        <p:xfrm>
          <a:off x="4572000" y="3357562"/>
          <a:ext cx="3143273" cy="2460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14 Gráfico"/>
          <p:cNvGraphicFramePr/>
          <p:nvPr>
            <p:extLst>
              <p:ext uri="{D42A27DB-BD31-4B8C-83A1-F6EECF244321}">
                <p14:modId xmlns="" xmlns:p14="http://schemas.microsoft.com/office/powerpoint/2010/main" val="1775556133"/>
              </p:ext>
            </p:extLst>
          </p:nvPr>
        </p:nvGraphicFramePr>
        <p:xfrm>
          <a:off x="4572000" y="3357562"/>
          <a:ext cx="3143272" cy="2460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15 Gráfico">
            <a:hlinkClick r:id="rId5" action="ppaction://hlinkfile"/>
          </p:cNvPr>
          <p:cNvGraphicFramePr/>
          <p:nvPr>
            <p:extLst>
              <p:ext uri="{D42A27DB-BD31-4B8C-83A1-F6EECF244321}">
                <p14:modId xmlns="" xmlns:p14="http://schemas.microsoft.com/office/powerpoint/2010/main" val="1671826408"/>
              </p:ext>
            </p:extLst>
          </p:nvPr>
        </p:nvGraphicFramePr>
        <p:xfrm>
          <a:off x="714348" y="3357562"/>
          <a:ext cx="3143272" cy="235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1428728" y="5000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0" y="14285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r>
              <a:rPr lang="es-ES" b="1" dirty="0" smtClean="0"/>
              <a:t>                      USUARIOS</a:t>
            </a:r>
            <a:endParaRPr lang="es-ES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429256" y="142852"/>
            <a:ext cx="1595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r>
              <a:rPr lang="es-ES" b="1" dirty="0" smtClean="0"/>
              <a:t>EMPLEADOS </a:t>
            </a:r>
            <a:endParaRPr lang="es-ES" b="1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s-A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</a:t>
            </a:r>
          </a:p>
          <a:p>
            <a:r>
              <a:rPr kumimoji="0" lang="es-A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TABLA Nº 5 (instrumento Nº1) </a:t>
            </a:r>
            <a:r>
              <a:rPr kumimoji="0" lang="es-AR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</a:t>
            </a:r>
            <a:r>
              <a:rPr lang="es-AR" sz="1400" b="1" dirty="0" smtClean="0"/>
              <a:t>TABLA N° 4 (instrumento N° 2)</a:t>
            </a:r>
            <a:endParaRPr lang="es-ES" sz="1400" b="1" dirty="0" smtClean="0"/>
          </a:p>
          <a:p>
            <a:r>
              <a:rPr lang="es-AR" sz="1400" b="1" dirty="0" smtClean="0"/>
              <a:t>Distribución de la muestra según variable de indicaciones legibles.</a:t>
            </a:r>
            <a:endParaRPr lang="es-ES" sz="1400" b="1" dirty="0" smtClean="0"/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AR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14282" y="1000108"/>
          <a:ext cx="3357586" cy="1875282"/>
        </p:xfrm>
        <a:graphic>
          <a:graphicData uri="http://schemas.openxmlformats.org/drawingml/2006/table">
            <a:tbl>
              <a:tblPr/>
              <a:tblGrid>
                <a:gridCol w="2226310"/>
                <a:gridCol w="563880"/>
                <a:gridCol w="567396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latin typeface="Arial"/>
                          <a:ea typeface="Calibri"/>
                          <a:cs typeface="Times New Roman"/>
                        </a:rPr>
                        <a:t>CONSULTORIO  DE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latin typeface="Arial"/>
                          <a:ea typeface="Calibri"/>
                          <a:cs typeface="Times New Roman"/>
                        </a:rPr>
                        <a:t>ENFERMERÍA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latin typeface="Arial"/>
                          <a:ea typeface="Calibri"/>
                          <a:cs typeface="Times New Roman"/>
                        </a:rPr>
                        <a:t>fa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latin typeface="Arial"/>
                          <a:ea typeface="Calibri"/>
                          <a:cs typeface="Times New Roman"/>
                        </a:rPr>
                        <a:t>f%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Arial"/>
                          <a:ea typeface="Calibri"/>
                          <a:cs typeface="Times New Roman"/>
                        </a:rPr>
                        <a:t>105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Arial"/>
                          <a:ea typeface="Calibri"/>
                          <a:cs typeface="Times New Roman"/>
                        </a:rPr>
                        <a:t>105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8143900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TABLA Nº 6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(instrumento Nº 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Distribución de la muestra según la variable </a:t>
            </a:r>
            <a:r>
              <a:rPr kumimoji="0" lang="es-A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necesidad de creación  del consultorio de enfermería.</a:t>
            </a:r>
            <a:endParaRPr lang="es-AR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1200" dirty="0" smtClean="0"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USUARIOS 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EMPLEADOS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7 Gráfico"/>
          <p:cNvGraphicFramePr>
            <a:graphicFrameLocks/>
          </p:cNvGraphicFramePr>
          <p:nvPr/>
        </p:nvGraphicFramePr>
        <p:xfrm>
          <a:off x="142843" y="3357562"/>
          <a:ext cx="3500463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714348" y="2928934"/>
            <a:ext cx="2432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sz="12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1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GRAFICO Nº 6</a:t>
            </a:r>
            <a:r>
              <a:rPr lang="es-A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(instrumento Nº1)</a:t>
            </a:r>
            <a:endParaRPr lang="es-ES" sz="1200" dirty="0" smtClean="0">
              <a:latin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85786" y="6215082"/>
            <a:ext cx="81439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AR" sz="9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Fuente</a:t>
            </a:r>
            <a:r>
              <a:rPr lang="es-AR" sz="9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es-AR" sz="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datos  obtenidos del instrumento diseñado y aplicado por las autoras del estudio</a:t>
            </a:r>
            <a:r>
              <a:rPr lang="es-ES" sz="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AR" sz="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Estudiantes de la Universidad Nacional de Cuyo.-</a:t>
            </a:r>
            <a:endParaRPr lang="es-ES" sz="800" dirty="0" smtClean="0">
              <a:latin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4143372" y="1000108"/>
          <a:ext cx="3692525" cy="1769618"/>
        </p:xfrm>
        <a:graphic>
          <a:graphicData uri="http://schemas.openxmlformats.org/drawingml/2006/table">
            <a:tbl>
              <a:tblPr/>
              <a:tblGrid>
                <a:gridCol w="2409190"/>
                <a:gridCol w="723900"/>
                <a:gridCol w="559435"/>
              </a:tblGrid>
              <a:tr h="447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9320" algn="l"/>
                        </a:tabLst>
                      </a:pP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9320" algn="l"/>
                        </a:tabLs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CREACIÓN DE CONSULTORIO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9320" algn="l"/>
                        </a:tabLst>
                      </a:pP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9320" algn="l"/>
                        </a:tabLs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fa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9320" algn="l"/>
                        </a:tabLst>
                      </a:pP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9320" algn="l"/>
                        </a:tabLs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f%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9320" algn="l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9320" algn="l"/>
                        </a:tabLs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9320" algn="l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9320" algn="l"/>
                        </a:tabLs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51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9320" algn="l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9320" algn="l"/>
                        </a:tabLs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88%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9320" algn="l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9320" algn="l"/>
                        </a:tabLs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9320" algn="l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9320" algn="l"/>
                        </a:tabLs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9320" algn="l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9320" algn="l"/>
                        </a:tabLs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12%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9320" algn="l"/>
                        </a:tabLst>
                      </a:pP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9320" algn="l"/>
                        </a:tabLs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9320" algn="l"/>
                        </a:tabLst>
                      </a:pP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9320" algn="l"/>
                        </a:tabLs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58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9320" algn="l"/>
                        </a:tabLst>
                      </a:pP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9320" algn="l"/>
                        </a:tabLs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9638" algn="l"/>
              </a:tabLst>
            </a:pP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9638" algn="l"/>
              </a:tabLst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3" name="12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30832057"/>
              </p:ext>
            </p:extLst>
          </p:nvPr>
        </p:nvGraphicFramePr>
        <p:xfrm>
          <a:off x="4143372" y="3429000"/>
          <a:ext cx="3695700" cy="2479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4214810" y="142852"/>
            <a:ext cx="23941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179638" algn="l"/>
              </a:tabLst>
            </a:pPr>
            <a:r>
              <a:rPr lang="es-AR" sz="1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TABLA N° 3 (instrumento N° 2)</a:t>
            </a:r>
            <a:endParaRPr lang="es-ES" sz="1200" b="1" dirty="0" smtClean="0">
              <a:latin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786314" y="3000372"/>
            <a:ext cx="2432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sz="12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1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GRAFICO Nº 3</a:t>
            </a:r>
            <a:r>
              <a:rPr lang="es-AR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(instrumento Nº2)</a:t>
            </a:r>
            <a:endParaRPr lang="es-ES" sz="12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Personalizado 6">
      <a:dk1>
        <a:sysClr val="windowText" lastClr="000000"/>
      </a:dk1>
      <a:lt1>
        <a:srgbClr val="FFFFFF"/>
      </a:lt1>
      <a:dk2>
        <a:srgbClr val="04617B"/>
      </a:dk2>
      <a:lt2>
        <a:srgbClr val="DBF5F9"/>
      </a:lt2>
      <a:accent1>
        <a:srgbClr val="54A838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1262</TotalTime>
  <Words>929</Words>
  <Application>Microsoft Office PowerPoint</Application>
  <PresentationFormat>Presentación en pantalla (4:3)</PresentationFormat>
  <Paragraphs>355</Paragraphs>
  <Slides>12</Slides>
  <Notes>1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Concurrencia</vt:lpstr>
      <vt:lpstr>Diapositiva 1</vt:lpstr>
      <vt:lpstr>Diapositiva 2</vt:lpstr>
      <vt:lpstr>Diapositiva 3</vt:lpstr>
      <vt:lpstr>             OBJETIVOS                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susanita</dc:creator>
  <cp:lastModifiedBy>rhodri26</cp:lastModifiedBy>
  <cp:revision>143</cp:revision>
  <dcterms:created xsi:type="dcterms:W3CDTF">2013-11-20T21:22:28Z</dcterms:created>
  <dcterms:modified xsi:type="dcterms:W3CDTF">2014-09-04T11:01:08Z</dcterms:modified>
</cp:coreProperties>
</file>